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5" r:id="rId2"/>
    <p:sldMasterId id="2147483684" r:id="rId3"/>
    <p:sldMasterId id="2147483693" r:id="rId4"/>
  </p:sldMasterIdLst>
  <p:notesMasterIdLst>
    <p:notesMasterId r:id="rId23"/>
  </p:notesMasterIdLst>
  <p:sldIdLst>
    <p:sldId id="333" r:id="rId5"/>
    <p:sldId id="376" r:id="rId6"/>
    <p:sldId id="398" r:id="rId7"/>
    <p:sldId id="381" r:id="rId8"/>
    <p:sldId id="383" r:id="rId9"/>
    <p:sldId id="384" r:id="rId10"/>
    <p:sldId id="393" r:id="rId11"/>
    <p:sldId id="385" r:id="rId12"/>
    <p:sldId id="397" r:id="rId13"/>
    <p:sldId id="396" r:id="rId14"/>
    <p:sldId id="399" r:id="rId15"/>
    <p:sldId id="378" r:id="rId16"/>
    <p:sldId id="386" r:id="rId17"/>
    <p:sldId id="394" r:id="rId18"/>
    <p:sldId id="400" r:id="rId19"/>
    <p:sldId id="390" r:id="rId20"/>
    <p:sldId id="379" r:id="rId21"/>
    <p:sldId id="389" r:id="rId22"/>
  </p:sldIdLst>
  <p:sldSz cx="9144000" cy="6858000" type="screen4x3"/>
  <p:notesSz cx="6858000" cy="9144000"/>
  <p:custDataLst>
    <p:tags r:id="rId24"/>
  </p:custDataLst>
  <p:defaultTextStyle>
    <a:defPPr>
      <a:defRPr lang="tr-TR"/>
    </a:defPPr>
    <a:lvl1pPr marL="190500" indent="-19050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1pPr>
    <a:lvl2pPr marL="415925" indent="-223838"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2pPr>
    <a:lvl3pPr marL="652463" indent="-268288"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3pPr>
    <a:lvl4pPr marL="874713" indent="-29845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4pPr>
    <a:lvl5pPr marL="1066800" indent="-29845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5pPr>
    <a:lvl6pPr marL="2286000" algn="l" defTabSz="914400" rtl="0" eaLnBrk="1" latinLnBrk="0" hangingPunct="1">
      <a:defRPr sz="2300" kern="1200">
        <a:solidFill>
          <a:srgbClr val="000000"/>
        </a:solidFill>
        <a:latin typeface="Calibri" panose="020F0502020204030204" pitchFamily="34" charset="0"/>
        <a:ea typeface="+mn-ea"/>
        <a:cs typeface="+mn-cs"/>
        <a:sym typeface="Interstate"/>
      </a:defRPr>
    </a:lvl6pPr>
    <a:lvl7pPr marL="2743200" algn="l" defTabSz="914400" rtl="0" eaLnBrk="1" latinLnBrk="0" hangingPunct="1">
      <a:defRPr sz="2300" kern="1200">
        <a:solidFill>
          <a:srgbClr val="000000"/>
        </a:solidFill>
        <a:latin typeface="Calibri" panose="020F0502020204030204" pitchFamily="34" charset="0"/>
        <a:ea typeface="+mn-ea"/>
        <a:cs typeface="+mn-cs"/>
        <a:sym typeface="Interstate"/>
      </a:defRPr>
    </a:lvl7pPr>
    <a:lvl8pPr marL="3200400" algn="l" defTabSz="914400" rtl="0" eaLnBrk="1" latinLnBrk="0" hangingPunct="1">
      <a:defRPr sz="2300" kern="1200">
        <a:solidFill>
          <a:srgbClr val="000000"/>
        </a:solidFill>
        <a:latin typeface="Calibri" panose="020F0502020204030204" pitchFamily="34" charset="0"/>
        <a:ea typeface="+mn-ea"/>
        <a:cs typeface="+mn-cs"/>
        <a:sym typeface="Interstate"/>
      </a:defRPr>
    </a:lvl8pPr>
    <a:lvl9pPr marL="3657600" algn="l" defTabSz="914400" rtl="0" eaLnBrk="1" latinLnBrk="0" hangingPunct="1">
      <a:defRPr sz="2300" kern="1200">
        <a:solidFill>
          <a:srgbClr val="000000"/>
        </a:solidFill>
        <a:latin typeface="Calibri" panose="020F0502020204030204" pitchFamily="34" charset="0"/>
        <a:ea typeface="+mn-ea"/>
        <a:cs typeface="+mn-cs"/>
        <a:sym typeface="Interstat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Helvetica"/>
          <a:ea typeface="Helvetica"/>
          <a:cs typeface="Helvetica"/>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8F44A2F1-9E1F-4B54-A3A2-5F16C0AD49E2}" styleName="">
    <a:tblBg/>
    <a:wholeTbl>
      <a:tcTxStyle b="off" i="off">
        <a:font>
          <a:latin typeface="Interstate Mono"/>
          <a:ea typeface="Interstate Mono"/>
          <a:cs typeface="Interstate Mono"/>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EBEB"/>
          </a:solid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BBFC77FB-9ED0-4EC9-95AA-A1379042E648}" styleName="">
    <a:tblBg/>
    <a:wholeTbl>
      <a:tcTxStyle b="off" i="off">
        <a:font>
          <a:latin typeface="Interstate Mono"/>
          <a:ea typeface="Interstate Mono"/>
          <a:cs typeface="Interstate Mon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A01B36">
              <a:alpha val="10000"/>
            </a:srgbClr>
          </a:solidFill>
        </a:fill>
      </a:tcStyle>
    </a:wholeTbl>
    <a:band2H>
      <a:tcTxStyle/>
      <a:tcStyle>
        <a:tcBdr/>
        <a:fill>
          <a:solidFill>
            <a:srgbClr val="A01B36">
              <a:alpha val="5000"/>
            </a:srgbClr>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lastRow>
    <a:firstRow>
      <a:tcTxStyle b="on" i="off">
        <a:font>
          <a:latin typeface="Interstate Mono"/>
          <a:ea typeface="Interstate Mono"/>
          <a:cs typeface="Interstate Mon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25400" cap="flat">
              <a:solidFill>
                <a:srgbClr val="FFFFFF"/>
              </a:solidFill>
              <a:prstDash val="solid"/>
              <a:round/>
            </a:ln>
          </a:insideH>
          <a:insideV>
            <a:ln w="12700" cap="flat">
              <a:solidFill>
                <a:srgbClr val="FFFFFF"/>
              </a:solidFill>
              <a:prstDash val="solid"/>
              <a:round/>
            </a:ln>
          </a:insideV>
        </a:tcBdr>
        <a:fill>
          <a:solidFill>
            <a:srgbClr val="A01B36"/>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17"/>
    <p:restoredTop sz="86364"/>
  </p:normalViewPr>
  <p:slideViewPr>
    <p:cSldViewPr snapToGrid="0" snapToObjects="1">
      <p:cViewPr varScale="1">
        <p:scale>
          <a:sx n="86" d="100"/>
          <a:sy n="86" d="100"/>
        </p:scale>
        <p:origin x="151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Shape 78">
            <a:extLst>
              <a:ext uri="{FF2B5EF4-FFF2-40B4-BE49-F238E27FC236}">
                <a16:creationId xmlns:a16="http://schemas.microsoft.com/office/drawing/2014/main" id="{93100E13-750C-4B04-B3EB-7AEAF23D474C}"/>
              </a:ext>
            </a:extLst>
          </p:cNvPr>
          <p:cNvSpPr>
            <a:spLocks noGrp="1" noRot="1" noChangeAspect="1"/>
          </p:cNvSpPr>
          <p:nvPr>
            <p:ph type="sldImg"/>
          </p:nvPr>
        </p:nvSpPr>
        <p:spPr>
          <a:xfrm>
            <a:off x="1143000" y="685800"/>
            <a:ext cx="4572000" cy="3429000"/>
          </a:xfrm>
          <a:prstGeom prst="rect">
            <a:avLst/>
          </a:prstGeom>
        </p:spPr>
        <p:txBody>
          <a:bodyPr/>
          <a:lstStyle/>
          <a:p>
            <a:pPr lvl="0"/>
            <a:endParaRPr noProof="0">
              <a:sym typeface="Calibri"/>
            </a:endParaRPr>
          </a:p>
        </p:txBody>
      </p:sp>
      <p:sp>
        <p:nvSpPr>
          <p:cNvPr id="79" name="Shape 79">
            <a:extLst>
              <a:ext uri="{FF2B5EF4-FFF2-40B4-BE49-F238E27FC236}">
                <a16:creationId xmlns:a16="http://schemas.microsoft.com/office/drawing/2014/main" id="{4A11D659-60BB-4A04-ADBB-4F9A4803EDA1}"/>
              </a:ext>
            </a:extLst>
          </p:cNvPr>
          <p:cNvSpPr>
            <a:spLocks noGrp="1"/>
          </p:cNvSpPr>
          <p:nvPr>
            <p:ph type="body" sz="quarter" idx="1"/>
          </p:nvPr>
        </p:nvSpPr>
        <p:spPr>
          <a:xfrm>
            <a:off x="914400" y="4343400"/>
            <a:ext cx="5029200" cy="4114800"/>
          </a:xfrm>
          <a:prstGeom prst="rect">
            <a:avLst/>
          </a:prstGeom>
        </p:spPr>
        <p:txBody>
          <a:bodyPr/>
          <a:lstStyle/>
          <a:p>
            <a:pPr lvl="0"/>
            <a:endParaRPr noProof="0">
              <a:sym typeface="Calibri"/>
            </a:endParaRPr>
          </a:p>
        </p:txBody>
      </p:sp>
    </p:spTree>
  </p:cSld>
  <p:clrMap bg1="lt1" tx1="dk1" bg2="lt2" tx2="dk2" accent1="accent1" accent2="accent2" accent3="accent3" accent4="accent4" accent5="accent5" accent6="accent6" hlink="hlink" folHlink="folHlink"/>
  <p:notesStyle>
    <a:lvl1pPr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1pPr>
    <a:lvl2pPr marL="742950" indent="-28575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2pPr>
    <a:lvl3pPr marL="11430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3pPr>
    <a:lvl4pPr marL="16002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4pPr>
    <a:lvl5pPr marL="20574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5pPr>
    <a:lvl6pPr indent="480060" defTabSz="768096" latinLnBrk="0">
      <a:defRPr sz="1008">
        <a:latin typeface="Calibri"/>
        <a:ea typeface="Calibri"/>
        <a:cs typeface="Calibri"/>
        <a:sym typeface="Calibri"/>
      </a:defRPr>
    </a:lvl6pPr>
    <a:lvl7pPr indent="576072" defTabSz="768096" latinLnBrk="0">
      <a:defRPr sz="1008">
        <a:latin typeface="Calibri"/>
        <a:ea typeface="Calibri"/>
        <a:cs typeface="Calibri"/>
        <a:sym typeface="Calibri"/>
      </a:defRPr>
    </a:lvl7pPr>
    <a:lvl8pPr indent="672084" defTabSz="768096" latinLnBrk="0">
      <a:defRPr sz="1008">
        <a:latin typeface="Calibri"/>
        <a:ea typeface="Calibri"/>
        <a:cs typeface="Calibri"/>
        <a:sym typeface="Calibri"/>
      </a:defRPr>
    </a:lvl8pPr>
    <a:lvl9pPr indent="768096" defTabSz="768096" latinLnBrk="0">
      <a:defRPr sz="1008">
        <a:latin typeface="Calibri"/>
        <a:ea typeface="Calibri"/>
        <a:cs typeface="Calibri"/>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B — KIRMIZI — Türkçe">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555147B2-FFF8-45AC-BCBC-1219B703B8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ED19305E-C4A4-4027-AA67-5ED81A101C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A934C123-2150-4EBD-A9E5-3FD2F96092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a:extLst>
              <a:ext uri="{FF2B5EF4-FFF2-40B4-BE49-F238E27FC236}">
                <a16:creationId xmlns:a16="http://schemas.microsoft.com/office/drawing/2014/main" id="{3FEC3A30-E96B-427E-BD5D-EBD7437303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740022"/>
      </p:ext>
    </p:extLst>
  </p:cSld>
  <p:clrMapOvr>
    <a:masterClrMapping/>
  </p:clrMapOvr>
  <p:transition spd="slow" advClick="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 — KIRMIZI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C897389-8401-4E52-81E9-A503660F1C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2F6BECC3-F370-458E-92C0-2A98CFD70C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03E08008-5725-4F53-B055-B207777054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5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 MOR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C63041-7BEB-417D-8076-4AECDCA524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AAAB3132-BF02-4179-A956-0F0B1710D1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5ED88959-3F3A-4552-A38F-71FA6FFE93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F9CE3E98-3884-4537-8EA7-2414EFC275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330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 — MOR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3F3AAA1-2EC3-4ADC-A3CC-5B5A03C24E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8F6BAB1C-A538-4558-B7F7-5D0CC57B85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6B59E5FB-3B8F-48A0-BA0F-42FB73D7B9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459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 — KIRMIZI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DBF1C07-0B95-436A-8786-47150FCE0F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397FAAFC-B6ED-4D3C-91D5-2159B1D336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C72831BC-9114-4AB0-89D7-290FB30CAB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B6BCB58C-C819-4CC8-8EF1-03E2B5D004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433668"/>
      </p:ext>
    </p:extLst>
  </p:cSld>
  <p:clrMapOvr>
    <a:masterClrMapping/>
  </p:clrMapOvr>
  <p:transition spd="slow"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 — KIRMIZI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792E5EC-DE71-4E93-9D6C-1431F6AD1E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33095A16-092A-4C26-92A8-4E4FA5B137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0F102E0E-F0C7-4217-9581-EB8FCF375B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6486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 — MOR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B87B3DC-BED4-416C-8BF4-CA99EB4CC4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552A5662-1893-4E6A-9ECA-22A6F30050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D0C33086-55E3-480B-8BB4-7401C4BACC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DE70779C-55A1-4972-9C4C-203C2C6438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020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 MOR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21335D8-E88B-4D28-8B7C-AFD533BBCB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A419E024-6DAD-47D9-8D3E-2A752676D3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265B5028-B8A1-4069-8669-EB9F29518A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53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 — KIRMIZI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283E9CC-C3A1-4C25-B98D-DD67FD8439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05B4E2A5-A9B4-42A8-A00C-6CE40FA18C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0263D70F-2346-499F-A8CF-8A766271AA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E8A6805C-056A-40C7-B594-6F59089301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2463"/>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269806"/>
      </p:ext>
    </p:extLst>
  </p:cSld>
  <p:clrMapOvr>
    <a:masterClrMapping/>
  </p:clrMapOvr>
  <p:transition spd="slow"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 — KIRMIZI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2BA0DF5-010C-4889-9002-14403C47FE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B2CA39F2-753D-44CF-8156-6D7ECD6A82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8E0E51B1-1A28-4452-9ED6-F2A744EBF24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395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 — MOR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A35103F-2751-4E1E-A3EE-4FE8D5B38B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2FF4C827-513D-4E78-8689-1D44752815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30A06C67-B260-4E1E-8085-E419DAB7EF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069D9CB4-8208-45B1-BF80-31CB1D33EC2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4050"/>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3789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 — KIRMIZI — Türkçe — Devam">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867E9D64-8344-4121-B1E2-B646639B69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EF9832B8-3711-4879-9EAA-EDED1E40CF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64F4E77B-555C-4A71-BC79-822C5B7173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408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 — MOR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8A0176-82AF-4F6A-AC21-B99892A914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14376771-2A74-4EBD-A911-05BF1C4C83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F3CB50E6-1E2B-43B9-8323-CB6A7FCC6E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669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 — KIRMIZI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29D5443-4D4A-4534-8DDD-62839EEDAF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597A458D-3DCE-4995-A26B-D09CB1AC21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17DBB203-C065-4329-B30A-504093D4CE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401EFBD5-7E6E-4AD0-9405-373A985E3D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283617"/>
      </p:ext>
    </p:extLst>
  </p:cSld>
  <p:clrMapOvr>
    <a:masterClrMapping/>
  </p:clrMapOvr>
  <p:transition spd="slow"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 — KIRMIZI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7A61B99-6E32-435C-89B7-8C4A7700F6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9DCFE571-0EE8-409F-B26A-DA1B01219B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CD370EF4-441E-4338-869B-A3294C62B7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7310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 — MOR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46CE403-82E0-4C28-915A-DD1A4D8931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4600FD45-0797-47C6-A402-7F2A008DD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42377DEB-B075-4A44-8116-5C8A16A1BD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36CBACF3-7F13-440C-95E8-47BBDBAFD0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455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 — MOR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1C69135-0195-4331-A100-3D6114DDB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EAA09FD6-B65C-4533-A2BC-D3D691994B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756F48F7-5D44-4409-81C2-B9C7D82936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715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E — KIRMIZI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1B5D975-4B2E-4075-A883-ECFCF0EA61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8CE26980-617D-4C43-9ECD-A13E4274CD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89D30764-821B-4D20-8712-155DDFD383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6D700388-BF1E-4F30-AEAC-48609A9485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2463"/>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615877"/>
      </p:ext>
    </p:extLst>
  </p:cSld>
  <p:clrMapOvr>
    <a:masterClrMapping/>
  </p:clrMapOvr>
  <p:transition spd="slow"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 — KIRMIZI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6D5942-1F05-4BFF-965B-59856F0AA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B4F978E4-5832-4DCA-BE3F-C647318FAA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F442D55E-B203-4258-A1A7-62E7703CF5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3730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 — MOR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4BF086F-8F55-4138-9B26-69274328B4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0D3047ED-8658-4020-A34D-A50C2D8384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EEC6D4CA-468B-4E12-85AC-EF8298AAAC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9C54B8E9-8A75-45F1-8F11-73507CE1CF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4050"/>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8180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 — MOR — Türkç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F6A4C6-CEEF-4DB5-9296-DFCA5F775E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3812CA9E-10FF-470A-92F5-4F7B8A05A9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F0F51ADB-CA48-4A01-BBDC-A94C5FC19D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541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E — KIRMIZI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F749FD4-633F-426F-9A42-D20AAB6206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25C05AC3-ADD6-4EFE-B96B-9E00AF0CC2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9585AFF9-080B-4FB3-B43C-B6D3E8C7E3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04492B2C-EEFF-4010-9C21-B69F7D6C8D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976798"/>
      </p:ext>
    </p:extLst>
  </p:cSld>
  <p:clrMapOvr>
    <a:masterClrMapping/>
  </p:clrMapOvr>
  <p:transition spd="slow"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 — MOR — Türkçe">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45BFFE95-FCD0-4C39-BAB1-505EBE61AB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3F50BE29-5D9E-44B4-8B7B-F5325D658A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63ADBC57-6E02-4699-BD04-C77656DDD8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a:extLst>
              <a:ext uri="{FF2B5EF4-FFF2-40B4-BE49-F238E27FC236}">
                <a16:creationId xmlns:a16="http://schemas.microsoft.com/office/drawing/2014/main" id="{D3627C6C-9D0F-4EFC-94F0-65D473FF6F8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3316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 — KIRMIZI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708EED-2F83-4A10-BF1A-C9A9641C8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C8E24A4F-B39E-4C1F-A47E-11E50BDF02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0F63A285-EB8B-4230-B085-8433FCA040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2061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 — MOR — İngilizc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7919E1F-F73E-42CD-BCBC-7A2362EFFE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2A0F4B0B-5D52-40BC-A4C6-27E47A19D9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C89B2181-0141-48C9-958A-9864F23A88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51865D63-0FEF-4EBC-9802-FD65CC36A5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897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 — MOR — İngilizce — Devam">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A31EB61-E190-4A2D-92B9-3EF1EF6B29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6FD2A8A8-09BC-4147-9394-B1962D83F8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EFA07D6B-D486-4745-8AB7-81768D58A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11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 — MOR — Türkçe — Devam">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2D641E87-09F8-424A-8C29-7A0C4AEA7F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BCDA4A82-97CB-4AA7-80F1-2A223D5224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6A79F6EA-C178-4795-A1D8-0DCF439A51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26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B — KIRMIZI — İngilizce">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C3E2CE05-C428-46EA-A3E9-624595FC7E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F997F704-4BEE-43F6-AAFE-0D4EABE00C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AFAB0993-B9F7-46E1-B3A7-6943B38A3B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a:extLst>
              <a:ext uri="{FF2B5EF4-FFF2-40B4-BE49-F238E27FC236}">
                <a16:creationId xmlns:a16="http://schemas.microsoft.com/office/drawing/2014/main" id="{5704ACE6-5D40-4E4F-9901-4AE153144B2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24696"/>
      </p:ext>
    </p:extLst>
  </p:cSld>
  <p:clrMapOvr>
    <a:masterClrMapping/>
  </p:clrMapOvr>
  <p:transition spd="slow"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 — KIRMIZI — İngilizce — Devam">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23F814A4-E70D-4B54-BF71-13735281A2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8F952E5C-D3F1-4A02-BBD3-D42E45E9D4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C332E889-0A35-418A-95F2-9BFA851F5E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2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 — MOR — İngilizce">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B305AD04-5F81-4DC6-B0BD-D039146C2A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a:extLst>
              <a:ext uri="{FF2B5EF4-FFF2-40B4-BE49-F238E27FC236}">
                <a16:creationId xmlns:a16="http://schemas.microsoft.com/office/drawing/2014/main" id="{35E641A1-A98D-4657-A944-C63F43CA1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65279259-1673-4ED5-BE8C-26414F2467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a:extLst>
              <a:ext uri="{FF2B5EF4-FFF2-40B4-BE49-F238E27FC236}">
                <a16:creationId xmlns:a16="http://schemas.microsoft.com/office/drawing/2014/main" id="{49C1DAED-BD9C-463F-8FA4-1BC6819915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81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 — MOR — İngilizce — Devam">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id="{C210D5B2-4C15-4028-B240-EC7C1A3E6D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D7A4DF9F-9AB5-4C37-9059-86DE64D898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a:extLst>
              <a:ext uri="{FF2B5EF4-FFF2-40B4-BE49-F238E27FC236}">
                <a16:creationId xmlns:a16="http://schemas.microsoft.com/office/drawing/2014/main" id="{D9568BA8-32E7-4C69-9E56-EA619CD660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55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C — KIRMIZI — Türkç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A81F0F2-AFBC-4A26-A551-899020EE14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a:extLst>
              <a:ext uri="{FF2B5EF4-FFF2-40B4-BE49-F238E27FC236}">
                <a16:creationId xmlns:a16="http://schemas.microsoft.com/office/drawing/2014/main" id="{E70F0ED8-68DB-4BEB-B6E9-2E0EF99C38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a:extLst>
              <a:ext uri="{FF2B5EF4-FFF2-40B4-BE49-F238E27FC236}">
                <a16:creationId xmlns:a16="http://schemas.microsoft.com/office/drawing/2014/main" id="{6B196BD1-43BA-46C4-AB64-99F2D08380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a:extLst>
              <a:ext uri="{FF2B5EF4-FFF2-40B4-BE49-F238E27FC236}">
                <a16:creationId xmlns:a16="http://schemas.microsoft.com/office/drawing/2014/main" id="{B52F340F-F06F-4922-B857-C902F38BAFF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070697"/>
      </p:ext>
    </p:extLst>
  </p:cSld>
  <p:clrMapOvr>
    <a:masterClrMapping/>
  </p:clrMapOvr>
  <p:transition spd="slow"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9E2A66E-19DC-4060-B397-A65F7C02D55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a:t>Asıl başlık stilini düzenlemek için tıklayın</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bitcoin.org/" TargetMode="External"/><Relationship Id="rId7" Type="http://schemas.openxmlformats.org/officeDocument/2006/relationships/hyperlink" Target="https://www.forbes.com/sites/oliverherzfeld/2016/02/22/smart-contracts-may-create-significant-innovative-disruption/#6dfe35e9396a" TargetMode="External"/><Relationship Id="rId2" Type="http://schemas.openxmlformats.org/officeDocument/2006/relationships/hyperlink" Target="https://en.bitcoin.it/" TargetMode="External"/><Relationship Id="rId1" Type="http://schemas.openxmlformats.org/officeDocument/2006/relationships/slideLayout" Target="../slideLayouts/slideLayout14.xml"/><Relationship Id="rId6" Type="http://schemas.openxmlformats.org/officeDocument/2006/relationships/hyperlink" Target="https://github.com/petertodd/checklocktimeverify-demos" TargetMode="External"/><Relationship Id="rId5" Type="http://schemas.openxmlformats.org/officeDocument/2006/relationships/hyperlink" Target="https://github.com/petertodd/python-bitcoinlib" TargetMode="External"/><Relationship Id="rId4" Type="http://schemas.openxmlformats.org/officeDocument/2006/relationships/hyperlink" Target="https://github.com/jgarzik/python-bitcoinrp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advClick="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5">
            <a:extLst>
              <a:ext uri="{FF2B5EF4-FFF2-40B4-BE49-F238E27FC236}">
                <a16:creationId xmlns:a16="http://schemas.microsoft.com/office/drawing/2014/main" id="{250F0508-12E7-4C57-9D7C-8DE96F1FA39C}"/>
              </a:ext>
            </a:extLst>
          </p:cNvPr>
          <p:cNvSpPr txBox="1">
            <a:spLocks noChangeArrowheads="1"/>
          </p:cNvSpPr>
          <p:nvPr/>
        </p:nvSpPr>
        <p:spPr bwMode="auto">
          <a:xfrm>
            <a:off x="400050" y="1163638"/>
            <a:ext cx="8386763"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&lt;21327656 Berat Göksel ATLI&gt;</a:t>
            </a:r>
            <a:endParaRPr lang="tr-TR" altLang="tr-TR" sz="2400" b="1" dirty="0">
              <a:latin typeface="Arial" panose="020B0604020202020204" pitchFamily="34" charset="0"/>
              <a:cs typeface="Arial" panose="020B0604020202020204" pitchFamily="34" charset="0"/>
            </a:endParaRPr>
          </a:p>
        </p:txBody>
      </p:sp>
      <p:sp>
        <p:nvSpPr>
          <p:cNvPr id="2" name="Dikdörtgen 1">
            <a:extLst>
              <a:ext uri="{FF2B5EF4-FFF2-40B4-BE49-F238E27FC236}">
                <a16:creationId xmlns:a16="http://schemas.microsoft.com/office/drawing/2014/main" id="{627CED9E-F06A-47BA-A835-97E64ACF859E}"/>
              </a:ext>
            </a:extLst>
          </p:cNvPr>
          <p:cNvSpPr/>
          <p:nvPr/>
        </p:nvSpPr>
        <p:spPr>
          <a:xfrm>
            <a:off x="879676" y="2321004"/>
            <a:ext cx="7384648" cy="2215991"/>
          </a:xfrm>
          <a:prstGeom prst="rect">
            <a:avLst/>
          </a:prstGeom>
        </p:spPr>
        <p:txBody>
          <a:bodyPr wrap="square">
            <a:spAutoFit/>
          </a:bodyPr>
          <a:lstStyle/>
          <a:p>
            <a:pPr marL="0" indent="0"/>
            <a:r>
              <a:rPr lang="en-US" dirty="0"/>
              <a:t>Usually, we made every step together. In particular, I was responsible for the progress report 1 and </a:t>
            </a:r>
            <a:r>
              <a:rPr lang="en-US" dirty="0" err="1"/>
              <a:t>applyinglighting</a:t>
            </a:r>
            <a:r>
              <a:rPr lang="en-US" dirty="0"/>
              <a:t> network on the blockchain. I followed the process for completing the report correctly. We made work sharing reports. With </a:t>
            </a:r>
            <a:r>
              <a:rPr lang="en-US" dirty="0" err="1"/>
              <a:t>İrem</a:t>
            </a:r>
            <a:r>
              <a:rPr lang="en-US" dirty="0"/>
              <a:t> we implemented an applying </a:t>
            </a:r>
            <a:r>
              <a:rPr lang="en-US" dirty="0" err="1"/>
              <a:t>ligthing</a:t>
            </a:r>
            <a:r>
              <a:rPr lang="en-US" dirty="0"/>
              <a:t> network on the blockchain.</a:t>
            </a:r>
            <a:endParaRPr lang="tr-TR" dirty="0"/>
          </a:p>
        </p:txBody>
      </p:sp>
    </p:spTree>
    <p:extLst>
      <p:ext uri="{BB962C8B-B14F-4D97-AF65-F5344CB8AC3E}">
        <p14:creationId xmlns:p14="http://schemas.microsoft.com/office/powerpoint/2010/main" val="403389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710BBEE7-631F-436C-961B-250660492956}"/>
              </a:ext>
            </a:extLst>
          </p:cNvPr>
          <p:cNvSpPr>
            <a:spLocks noChangeArrowheads="1"/>
          </p:cNvSpPr>
          <p:nvPr/>
        </p:nvSpPr>
        <p:spPr bwMode="auto">
          <a:xfrm>
            <a:off x="657225" y="2119313"/>
            <a:ext cx="7834313" cy="121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1800" dirty="0"/>
              <a:t>Project Final Report</a:t>
            </a:r>
          </a:p>
          <a:p>
            <a:pPr eaLnBrk="1">
              <a:lnSpc>
                <a:spcPct val="110000"/>
              </a:lnSpc>
              <a:spcBef>
                <a:spcPts val="838"/>
              </a:spcBef>
              <a:buSzPct val="100000"/>
              <a:buFont typeface="Helvetica" panose="020B0604020202020204" pitchFamily="34" charset="0"/>
              <a:buChar char="•"/>
            </a:pPr>
            <a:r>
              <a:rPr lang="tr-TR" altLang="tr-TR" sz="1800" dirty="0" err="1"/>
              <a:t>Create</a:t>
            </a:r>
            <a:r>
              <a:rPr lang="tr-TR" altLang="tr-TR" sz="1800" dirty="0"/>
              <a:t> </a:t>
            </a:r>
            <a:r>
              <a:rPr lang="tr-TR" altLang="tr-TR" sz="1800" dirty="0" err="1"/>
              <a:t>Transaction</a:t>
            </a:r>
            <a:endParaRPr lang="tr-TR" altLang="tr-TR" sz="1800" dirty="0"/>
          </a:p>
          <a:p>
            <a:pPr eaLnBrk="1">
              <a:lnSpc>
                <a:spcPct val="110000"/>
              </a:lnSpc>
              <a:spcBef>
                <a:spcPts val="838"/>
              </a:spcBef>
              <a:buSzPct val="100000"/>
              <a:buFont typeface="Helvetica" panose="020B0604020202020204" pitchFamily="34" charset="0"/>
              <a:buChar char="•"/>
            </a:pPr>
            <a:r>
              <a:rPr lang="tr-TR" altLang="tr-TR" sz="1800" dirty="0" err="1"/>
              <a:t>Implement</a:t>
            </a:r>
            <a:r>
              <a:rPr lang="tr-TR" altLang="tr-TR" sz="1800" dirty="0"/>
              <a:t> a Simple </a:t>
            </a:r>
            <a:r>
              <a:rPr lang="tr-TR" altLang="tr-TR" sz="1800" dirty="0" err="1"/>
              <a:t>Blockchain</a:t>
            </a:r>
            <a:endParaRPr lang="tr-TR" altLang="tr-TR" sz="1800" dirty="0"/>
          </a:p>
        </p:txBody>
      </p:sp>
      <p:sp>
        <p:nvSpPr>
          <p:cNvPr id="44035" name="TextBox 5">
            <a:extLst>
              <a:ext uri="{FF2B5EF4-FFF2-40B4-BE49-F238E27FC236}">
                <a16:creationId xmlns:a16="http://schemas.microsoft.com/office/drawing/2014/main" id="{250F0508-12E7-4C57-9D7C-8DE96F1FA39C}"/>
              </a:ext>
            </a:extLst>
          </p:cNvPr>
          <p:cNvSpPr txBox="1">
            <a:spLocks noChangeArrowheads="1"/>
          </p:cNvSpPr>
          <p:nvPr/>
        </p:nvSpPr>
        <p:spPr bwMode="auto">
          <a:xfrm>
            <a:off x="400050" y="1163638"/>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&lt;21328026 Gülendam Buket Gündüz&gt;</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687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710BBEE7-631F-436C-961B-250660492956}"/>
              </a:ext>
            </a:extLst>
          </p:cNvPr>
          <p:cNvSpPr>
            <a:spLocks noChangeArrowheads="1"/>
          </p:cNvSpPr>
          <p:nvPr/>
        </p:nvSpPr>
        <p:spPr bwMode="auto">
          <a:xfrm>
            <a:off x="657225" y="2134618"/>
            <a:ext cx="7834313" cy="214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en-US" altLang="tr-TR" sz="2200" dirty="0"/>
              <a:t>I am in charge of </a:t>
            </a:r>
            <a:r>
              <a:rPr lang="tr-TR" altLang="tr-TR" sz="2200" dirty="0"/>
              <a:t> Second </a:t>
            </a:r>
            <a:r>
              <a:rPr lang="en-US" altLang="tr-TR" sz="2200" dirty="0"/>
              <a:t>Project </a:t>
            </a:r>
            <a:r>
              <a:rPr lang="tr-TR" altLang="tr-TR" sz="2200" dirty="0" err="1"/>
              <a:t>Progress</a:t>
            </a:r>
            <a:r>
              <a:rPr lang="en-US" altLang="tr-TR" sz="2200" dirty="0"/>
              <a:t> Report. </a:t>
            </a:r>
            <a:endParaRPr lang="tr-TR" altLang="tr-TR" sz="2200" dirty="0"/>
          </a:p>
          <a:p>
            <a:pPr eaLnBrk="1">
              <a:lnSpc>
                <a:spcPct val="110000"/>
              </a:lnSpc>
              <a:spcBef>
                <a:spcPts val="838"/>
              </a:spcBef>
              <a:buSzPct val="100000"/>
              <a:buFont typeface="Helvetica" panose="020B0604020202020204" pitchFamily="34" charset="0"/>
              <a:buChar char="•"/>
            </a:pPr>
            <a:r>
              <a:rPr lang="en-US" altLang="tr-TR" sz="2200" dirty="0"/>
              <a:t>With the </a:t>
            </a:r>
            <a:r>
              <a:rPr lang="tr-TR" altLang="tr-TR" sz="2200" dirty="0"/>
              <a:t>Buket</a:t>
            </a:r>
            <a:r>
              <a:rPr lang="en-US" altLang="tr-TR" sz="2200" dirty="0"/>
              <a:t> we apply a simple Blockchain at the beginning of the project. </a:t>
            </a:r>
            <a:endParaRPr lang="tr-TR" altLang="tr-TR" sz="2200"/>
          </a:p>
          <a:p>
            <a:pPr eaLnBrk="1">
              <a:lnSpc>
                <a:spcPct val="110000"/>
              </a:lnSpc>
              <a:spcBef>
                <a:spcPts val="838"/>
              </a:spcBef>
              <a:buSzPct val="100000"/>
              <a:buFont typeface="Helvetica" panose="020B0604020202020204" pitchFamily="34" charset="0"/>
              <a:buChar char="•"/>
            </a:pPr>
            <a:r>
              <a:rPr lang="en-US" altLang="tr-TR" sz="2200"/>
              <a:t>For </a:t>
            </a:r>
            <a:r>
              <a:rPr lang="en-US" altLang="tr-TR" sz="2200" dirty="0"/>
              <a:t>the final project, I was responsible for the implementation, the results and contributions</a:t>
            </a:r>
            <a:r>
              <a:rPr lang="tr-TR" altLang="tr-TR" sz="2200" dirty="0"/>
              <a:t>.</a:t>
            </a:r>
          </a:p>
        </p:txBody>
      </p:sp>
      <p:sp>
        <p:nvSpPr>
          <p:cNvPr id="44035" name="TextBox 5">
            <a:extLst>
              <a:ext uri="{FF2B5EF4-FFF2-40B4-BE49-F238E27FC236}">
                <a16:creationId xmlns:a16="http://schemas.microsoft.com/office/drawing/2014/main" id="{250F0508-12E7-4C57-9D7C-8DE96F1FA39C}"/>
              </a:ext>
            </a:extLst>
          </p:cNvPr>
          <p:cNvSpPr txBox="1">
            <a:spLocks noChangeArrowheads="1"/>
          </p:cNvSpPr>
          <p:nvPr/>
        </p:nvSpPr>
        <p:spPr bwMode="auto">
          <a:xfrm>
            <a:off x="400050" y="1163638"/>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&lt;21693057- Muhammed Ali </a:t>
            </a:r>
            <a:r>
              <a:rPr lang="tr-TR" altLang="tr-TR" sz="2200" b="1">
                <a:latin typeface="Arial" panose="020B0604020202020204" pitchFamily="34" charset="0"/>
                <a:cs typeface="Arial" panose="020B0604020202020204" pitchFamily="34" charset="0"/>
              </a:rPr>
              <a:t>Karakurt&gt;</a:t>
            </a:r>
            <a:endParaRPr lang="tr-TR" altLang="tr-TR" sz="2400" b="1"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DCA408F7-F700-4D0C-B30F-B9E8B3AADF4E}"/>
              </a:ext>
            </a:extLst>
          </p:cNvPr>
          <p:cNvSpPr>
            <a:spLocks noChangeArrowheads="1"/>
          </p:cNvSpPr>
          <p:nvPr/>
        </p:nvSpPr>
        <p:spPr bwMode="auto">
          <a:xfrm>
            <a:off x="654843" y="1600200"/>
            <a:ext cx="7834313" cy="482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a:lnSpc>
                <a:spcPct val="110000"/>
              </a:lnSpc>
              <a:spcBef>
                <a:spcPts val="838"/>
              </a:spcBef>
              <a:buSzPct val="100000"/>
              <a:buFont typeface="Helvetica" panose="020B0604020202020204" pitchFamily="34" charset="0"/>
              <a:buChar char="•"/>
            </a:pPr>
            <a:r>
              <a:rPr lang="tr-TR" altLang="tr-TR" sz="1950" dirty="0" err="1"/>
              <a:t>We</a:t>
            </a:r>
            <a:r>
              <a:rPr lang="tr-TR" altLang="tr-TR" sz="1950" dirty="0"/>
              <a:t> </a:t>
            </a:r>
            <a:r>
              <a:rPr lang="tr-TR" altLang="tr-TR" sz="1950" dirty="0" err="1"/>
              <a:t>have</a:t>
            </a:r>
            <a:r>
              <a:rPr lang="tr-TR" altLang="tr-TR" sz="1950" dirty="0"/>
              <a:t> </a:t>
            </a:r>
            <a:r>
              <a:rPr lang="tr-TR" altLang="tr-TR" sz="1950" dirty="0" err="1"/>
              <a:t>four</a:t>
            </a:r>
            <a:r>
              <a:rPr lang="tr-TR" altLang="tr-TR" sz="1950" dirty="0"/>
              <a:t> </a:t>
            </a:r>
            <a:r>
              <a:rPr lang="tr-TR" altLang="tr-TR" sz="1950" dirty="0" err="1"/>
              <a:t>terms</a:t>
            </a:r>
            <a:r>
              <a:rPr lang="tr-TR" altLang="tr-TR" sz="1950" dirty="0"/>
              <a:t>.</a:t>
            </a:r>
          </a:p>
          <a:p>
            <a:pPr marL="649287" lvl="1" indent="-457200" eaLnBrk="1">
              <a:lnSpc>
                <a:spcPct val="110000"/>
              </a:lnSpc>
              <a:spcBef>
                <a:spcPts val="838"/>
              </a:spcBef>
              <a:buSzPct val="100000"/>
              <a:buAutoNum type="arabicPeriod"/>
            </a:pPr>
            <a:r>
              <a:rPr lang="tr-TR" altLang="tr-TR" sz="1950" dirty="0" err="1"/>
              <a:t>Blockchain</a:t>
            </a:r>
            <a:r>
              <a:rPr lang="tr-TR" altLang="tr-TR" sz="1950" dirty="0"/>
              <a:t> </a:t>
            </a:r>
            <a:r>
              <a:rPr lang="tr-TR" altLang="tr-TR" sz="1950" dirty="0" err="1"/>
              <a:t>System</a:t>
            </a:r>
            <a:r>
              <a:rPr lang="tr-TR" altLang="tr-TR" sz="1950" dirty="0"/>
              <a:t>: W</a:t>
            </a:r>
            <a:r>
              <a:rPr lang="en-US" altLang="tr-TR" sz="1950" dirty="0"/>
              <a:t>e can use the blockchain system in </a:t>
            </a:r>
            <a:r>
              <a:rPr lang="en-US" altLang="tr-TR" sz="1950" dirty="0" err="1"/>
              <a:t>regtest</a:t>
            </a:r>
            <a:r>
              <a:rPr lang="en-US" altLang="tr-TR" sz="1950" dirty="0"/>
              <a:t> mode, and the reason why we work in </a:t>
            </a:r>
            <a:r>
              <a:rPr lang="en-US" altLang="tr-TR" sz="1950" dirty="0" err="1"/>
              <a:t>regtest</a:t>
            </a:r>
            <a:r>
              <a:rPr lang="en-US" altLang="tr-TR" sz="1950" dirty="0"/>
              <a:t> mode is financial concerns.</a:t>
            </a:r>
            <a:endParaRPr lang="tr-TR" altLang="tr-TR" sz="1950" dirty="0"/>
          </a:p>
          <a:p>
            <a:pPr marL="649287" lvl="1" indent="-457200" eaLnBrk="1">
              <a:lnSpc>
                <a:spcPct val="110000"/>
              </a:lnSpc>
              <a:spcBef>
                <a:spcPts val="838"/>
              </a:spcBef>
              <a:buSzPct val="100000"/>
              <a:buAutoNum type="arabicPeriod"/>
            </a:pPr>
            <a:r>
              <a:rPr lang="tr-TR" altLang="tr-TR" sz="1950" dirty="0"/>
              <a:t>Set </a:t>
            </a:r>
            <a:r>
              <a:rPr lang="tr-TR" altLang="tr-TR" sz="1950" dirty="0" err="1"/>
              <a:t>address</a:t>
            </a:r>
            <a:r>
              <a:rPr lang="tr-TR" altLang="tr-TR" sz="1950" dirty="0"/>
              <a:t>: </a:t>
            </a:r>
            <a:r>
              <a:rPr lang="en-US" altLang="tr-TR" sz="1950" dirty="0"/>
              <a:t>We can get bitcoin addresses and set these addresses on specific accounts, so we can create wallets.</a:t>
            </a:r>
            <a:endParaRPr lang="tr-TR" altLang="tr-TR" sz="1950" dirty="0"/>
          </a:p>
          <a:p>
            <a:pPr marL="649287" lvl="1" indent="-457200" eaLnBrk="1">
              <a:lnSpc>
                <a:spcPct val="110000"/>
              </a:lnSpc>
              <a:spcBef>
                <a:spcPts val="838"/>
              </a:spcBef>
              <a:buSzPct val="100000"/>
              <a:buAutoNum type="arabicPeriod"/>
            </a:pPr>
            <a:r>
              <a:rPr lang="tr-TR" altLang="tr-TR" sz="1950" dirty="0" err="1"/>
              <a:t>Create</a:t>
            </a:r>
            <a:r>
              <a:rPr lang="tr-TR" altLang="tr-TR" sz="1950" dirty="0"/>
              <a:t> </a:t>
            </a:r>
            <a:r>
              <a:rPr lang="tr-TR" altLang="tr-TR" sz="1950" dirty="0" err="1"/>
              <a:t>transaction</a:t>
            </a:r>
            <a:r>
              <a:rPr lang="tr-TR" altLang="tr-TR" sz="1950" dirty="0"/>
              <a:t>:</a:t>
            </a:r>
            <a:r>
              <a:rPr lang="en-US" altLang="tr-TR" sz="1950" dirty="0"/>
              <a:t>We can make bitcoin exchanges between the accounts we have created. (</a:t>
            </a:r>
            <a:r>
              <a:rPr lang="en-US" altLang="tr-TR" sz="1950" dirty="0" err="1"/>
              <a:t>ie</a:t>
            </a:r>
            <a:r>
              <a:rPr lang="en-US" altLang="tr-TR" sz="1950" dirty="0"/>
              <a:t> transaction) and we can generate this transaction on the system.</a:t>
            </a:r>
            <a:endParaRPr lang="tr-TR" altLang="tr-TR" sz="1950" dirty="0"/>
          </a:p>
          <a:p>
            <a:pPr marL="649287" lvl="1" indent="-457200" eaLnBrk="1">
              <a:lnSpc>
                <a:spcPct val="110000"/>
              </a:lnSpc>
              <a:spcBef>
                <a:spcPts val="838"/>
              </a:spcBef>
              <a:buSzPct val="100000"/>
              <a:buAutoNum type="arabicPeriod"/>
            </a:pPr>
            <a:r>
              <a:rPr lang="tr-TR" altLang="tr-TR" sz="1950" dirty="0" err="1"/>
              <a:t>Payment</a:t>
            </a:r>
            <a:r>
              <a:rPr lang="tr-TR" altLang="tr-TR" sz="1950" dirty="0"/>
              <a:t> Channel : W</a:t>
            </a:r>
            <a:r>
              <a:rPr lang="en-US" altLang="tr-TR" sz="1950" dirty="0"/>
              <a:t>e can turn on and off a working payment channel by enacting serial processes outside the blockchain system, which are defined by the users, and the latest process being generated on the system.</a:t>
            </a:r>
            <a:endParaRPr lang="tr-TR" altLang="tr-TR" sz="1950" dirty="0"/>
          </a:p>
        </p:txBody>
      </p:sp>
      <p:sp>
        <p:nvSpPr>
          <p:cNvPr id="43011" name="TextBox 5">
            <a:extLst>
              <a:ext uri="{FF2B5EF4-FFF2-40B4-BE49-F238E27FC236}">
                <a16:creationId xmlns:a16="http://schemas.microsoft.com/office/drawing/2014/main" id="{345F7513-AAFD-4491-B5A3-E9D788329986}"/>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Evaluation of Results</a:t>
            </a:r>
            <a:endParaRPr lang="tr-TR" altLang="tr-TR" sz="2400" b="1">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Box 5">
            <a:extLst>
              <a:ext uri="{FF2B5EF4-FFF2-40B4-BE49-F238E27FC236}">
                <a16:creationId xmlns:a16="http://schemas.microsoft.com/office/drawing/2014/main" id="{0F7E5E81-03FE-4202-80E0-53389107FA79}"/>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Contributions to Industry and Economy</a:t>
            </a:r>
            <a:endParaRPr lang="tr-TR" altLang="tr-TR" sz="2400" b="1">
              <a:latin typeface="Arial" panose="020B0604020202020204" pitchFamily="34" charset="0"/>
              <a:cs typeface="Arial" panose="020B0604020202020204" pitchFamily="34" charset="0"/>
            </a:endParaRPr>
          </a:p>
        </p:txBody>
      </p:sp>
      <p:pic>
        <p:nvPicPr>
          <p:cNvPr id="7" name="Resim 6">
            <a:extLst>
              <a:ext uri="{FF2B5EF4-FFF2-40B4-BE49-F238E27FC236}">
                <a16:creationId xmlns:a16="http://schemas.microsoft.com/office/drawing/2014/main" id="{AE973E93-1377-4833-A42F-3409A14E2C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7668226" y="3323993"/>
            <a:ext cx="913845" cy="913845"/>
          </a:xfrm>
          <a:prstGeom prst="rect">
            <a:avLst/>
          </a:prstGeom>
        </p:spPr>
      </p:pic>
      <p:pic>
        <p:nvPicPr>
          <p:cNvPr id="9" name="Resim 8">
            <a:extLst>
              <a:ext uri="{FF2B5EF4-FFF2-40B4-BE49-F238E27FC236}">
                <a16:creationId xmlns:a16="http://schemas.microsoft.com/office/drawing/2014/main" id="{26DFD41C-F243-4645-8F0D-3B0333CE9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805" y="3323993"/>
            <a:ext cx="1624614" cy="913845"/>
          </a:xfrm>
          <a:prstGeom prst="rect">
            <a:avLst/>
          </a:prstGeom>
        </p:spPr>
      </p:pic>
      <p:sp>
        <p:nvSpPr>
          <p:cNvPr id="11" name="Dikdörtgen 10">
            <a:extLst>
              <a:ext uri="{FF2B5EF4-FFF2-40B4-BE49-F238E27FC236}">
                <a16:creationId xmlns:a16="http://schemas.microsoft.com/office/drawing/2014/main" id="{2904BE09-6404-4DC7-B5A0-B1553E6D215E}"/>
              </a:ext>
            </a:extLst>
          </p:cNvPr>
          <p:cNvSpPr/>
          <p:nvPr/>
        </p:nvSpPr>
        <p:spPr>
          <a:xfrm>
            <a:off x="400049" y="1613119"/>
            <a:ext cx="8537127" cy="4401205"/>
          </a:xfrm>
          <a:prstGeom prst="rect">
            <a:avLst/>
          </a:prstGeom>
        </p:spPr>
        <p:txBody>
          <a:bodyPr wrap="square">
            <a:spAutoFit/>
          </a:bodyPr>
          <a:lstStyle/>
          <a:p>
            <a:pPr marL="0" indent="0"/>
            <a:r>
              <a:rPr lang="tr-TR" sz="2000" dirty="0" err="1"/>
              <a:t>We</a:t>
            </a:r>
            <a:r>
              <a:rPr lang="tr-TR" sz="2000" dirty="0"/>
              <a:t> </a:t>
            </a:r>
            <a:r>
              <a:rPr lang="tr-TR" sz="2000" dirty="0" err="1"/>
              <a:t>provide</a:t>
            </a:r>
            <a:r>
              <a:rPr lang="tr-TR" sz="2000" dirty="0"/>
              <a:t> </a:t>
            </a:r>
            <a:r>
              <a:rPr lang="tr-TR" sz="2000" dirty="0" err="1"/>
              <a:t>less</a:t>
            </a:r>
            <a:r>
              <a:rPr lang="tr-TR" sz="2000" dirty="0"/>
              <a:t> </a:t>
            </a:r>
            <a:r>
              <a:rPr lang="tr-TR" sz="2000" dirty="0" err="1"/>
              <a:t>money</a:t>
            </a:r>
            <a:r>
              <a:rPr lang="tr-TR" sz="2000" dirty="0"/>
              <a:t> </a:t>
            </a:r>
            <a:r>
              <a:rPr lang="tr-TR" sz="2000" dirty="0" err="1"/>
              <a:t>and</a:t>
            </a:r>
            <a:r>
              <a:rPr lang="tr-TR" sz="2000" dirty="0"/>
              <a:t> </a:t>
            </a:r>
            <a:r>
              <a:rPr lang="tr-TR" sz="2000" dirty="0" err="1"/>
              <a:t>faster</a:t>
            </a:r>
            <a:r>
              <a:rPr lang="tr-TR" sz="2000" dirty="0"/>
              <a:t> </a:t>
            </a:r>
            <a:r>
              <a:rPr lang="tr-TR" sz="2000" dirty="0" err="1"/>
              <a:t>transactions</a:t>
            </a:r>
            <a:r>
              <a:rPr lang="tr-TR" sz="2000" dirty="0"/>
              <a:t> </a:t>
            </a:r>
            <a:r>
              <a:rPr lang="tr-TR" sz="2000" dirty="0" err="1"/>
              <a:t>for</a:t>
            </a:r>
            <a:r>
              <a:rPr lang="tr-TR" sz="2000" dirty="0"/>
              <a:t> </a:t>
            </a:r>
            <a:r>
              <a:rPr lang="tr-TR" sz="2000" dirty="0" err="1"/>
              <a:t>scenarios</a:t>
            </a:r>
            <a:r>
              <a:rPr lang="tr-TR" sz="2000" dirty="0"/>
              <a:t> </a:t>
            </a:r>
            <a:r>
              <a:rPr lang="tr-TR" sz="2000" dirty="0" err="1"/>
              <a:t>where</a:t>
            </a:r>
            <a:r>
              <a:rPr lang="tr-TR" sz="2000" dirty="0"/>
              <a:t> a </a:t>
            </a:r>
            <a:r>
              <a:rPr lang="tr-TR" sz="2000" dirty="0" err="1"/>
              <a:t>series</a:t>
            </a:r>
            <a:r>
              <a:rPr lang="tr-TR" sz="2000" dirty="0"/>
              <a:t> of </a:t>
            </a:r>
            <a:r>
              <a:rPr lang="tr-TR" sz="2000" dirty="0" err="1"/>
              <a:t>transactions</a:t>
            </a:r>
            <a:r>
              <a:rPr lang="tr-TR" sz="2000" dirty="0"/>
              <a:t> </a:t>
            </a:r>
            <a:r>
              <a:rPr lang="tr-TR" sz="2000" dirty="0" err="1"/>
              <a:t>are</a:t>
            </a:r>
            <a:r>
              <a:rPr lang="tr-TR" sz="2000" dirty="0"/>
              <a:t> </a:t>
            </a:r>
            <a:r>
              <a:rPr lang="tr-TR" sz="2000" dirty="0" err="1"/>
              <a:t>possible</a:t>
            </a:r>
            <a:r>
              <a:rPr lang="tr-TR" sz="2000" dirty="0"/>
              <a:t> </a:t>
            </a:r>
            <a:r>
              <a:rPr lang="tr-TR" sz="2000" dirty="0" err="1"/>
              <a:t>with</a:t>
            </a:r>
            <a:r>
              <a:rPr lang="tr-TR" sz="2000" dirty="0"/>
              <a:t> </a:t>
            </a:r>
            <a:r>
              <a:rPr lang="tr-TR" sz="2000" dirty="0" err="1"/>
              <a:t>the</a:t>
            </a:r>
            <a:r>
              <a:rPr lang="tr-TR" sz="2000" dirty="0"/>
              <a:t> </a:t>
            </a:r>
            <a:r>
              <a:rPr lang="tr-TR" sz="2000" dirty="0" err="1"/>
              <a:t>payment</a:t>
            </a:r>
            <a:r>
              <a:rPr lang="tr-TR" sz="2000" dirty="0"/>
              <a:t> </a:t>
            </a:r>
            <a:r>
              <a:rPr lang="tr-TR" sz="2000" dirty="0" err="1"/>
              <a:t>channel</a:t>
            </a:r>
            <a:r>
              <a:rPr lang="tr-TR" sz="2000" dirty="0"/>
              <a:t> </a:t>
            </a:r>
            <a:r>
              <a:rPr lang="tr-TR" sz="2000" dirty="0" err="1"/>
              <a:t>that</a:t>
            </a:r>
            <a:r>
              <a:rPr lang="tr-TR" sz="2000" dirty="0"/>
              <a:t> </a:t>
            </a:r>
            <a:r>
              <a:rPr lang="tr-TR" sz="2000" dirty="0" err="1"/>
              <a:t>we</a:t>
            </a:r>
            <a:r>
              <a:rPr lang="tr-TR" sz="2000" dirty="0"/>
              <a:t> </a:t>
            </a:r>
            <a:r>
              <a:rPr lang="tr-TR" sz="2000" dirty="0" err="1"/>
              <a:t>open</a:t>
            </a:r>
            <a:r>
              <a:rPr lang="tr-TR" sz="2000" dirty="0"/>
              <a:t> at </a:t>
            </a:r>
            <a:r>
              <a:rPr lang="tr-TR" sz="2000" dirty="0" err="1"/>
              <a:t>this</a:t>
            </a:r>
            <a:r>
              <a:rPr lang="tr-TR" sz="2000" dirty="0"/>
              <a:t> </a:t>
            </a:r>
            <a:r>
              <a:rPr lang="tr-TR" sz="2000" dirty="0" err="1"/>
              <a:t>point</a:t>
            </a:r>
            <a:r>
              <a:rPr lang="tr-TR" sz="2000" dirty="0"/>
              <a:t>, </a:t>
            </a:r>
            <a:r>
              <a:rPr lang="tr-TR" sz="2000" dirty="0" err="1"/>
              <a:t>and</a:t>
            </a:r>
            <a:r>
              <a:rPr lang="tr-TR" sz="2000" dirty="0"/>
              <a:t> </a:t>
            </a:r>
            <a:r>
              <a:rPr lang="tr-TR" sz="2000" dirty="0" err="1"/>
              <a:t>we</a:t>
            </a:r>
            <a:r>
              <a:rPr lang="tr-TR" sz="2000" dirty="0"/>
              <a:t> </a:t>
            </a:r>
            <a:r>
              <a:rPr lang="tr-TR" sz="2000" dirty="0" err="1"/>
              <a:t>also</a:t>
            </a:r>
            <a:r>
              <a:rPr lang="tr-TR" sz="2000" dirty="0"/>
              <a:t> </a:t>
            </a:r>
            <a:r>
              <a:rPr lang="tr-TR" sz="2000" dirty="0" err="1"/>
              <a:t>save</a:t>
            </a:r>
            <a:r>
              <a:rPr lang="tr-TR" sz="2000" dirty="0"/>
              <a:t> a lot of time </a:t>
            </a:r>
            <a:r>
              <a:rPr lang="tr-TR" sz="2000" dirty="0" err="1"/>
              <a:t>because</a:t>
            </a:r>
            <a:r>
              <a:rPr lang="tr-TR" sz="2000" dirty="0"/>
              <a:t> </a:t>
            </a:r>
            <a:r>
              <a:rPr lang="tr-TR" sz="2000" dirty="0" err="1"/>
              <a:t>we</a:t>
            </a:r>
            <a:r>
              <a:rPr lang="tr-TR" sz="2000" dirty="0"/>
              <a:t> do not </a:t>
            </a:r>
            <a:r>
              <a:rPr lang="tr-TR" sz="2000" dirty="0" err="1"/>
              <a:t>expect</a:t>
            </a:r>
            <a:r>
              <a:rPr lang="tr-TR" sz="2000" dirty="0"/>
              <a:t> </a:t>
            </a:r>
            <a:r>
              <a:rPr lang="tr-TR" sz="2000" dirty="0" err="1"/>
              <a:t>approval</a:t>
            </a:r>
            <a:r>
              <a:rPr lang="tr-TR" sz="2000" dirty="0"/>
              <a:t> of </a:t>
            </a:r>
            <a:r>
              <a:rPr lang="tr-TR" sz="2000" dirty="0" err="1"/>
              <a:t>every</a:t>
            </a:r>
            <a:r>
              <a:rPr lang="tr-TR" sz="2000" dirty="0"/>
              <a:t> </a:t>
            </a:r>
            <a:r>
              <a:rPr lang="tr-TR" sz="2000" dirty="0" err="1"/>
              <a:t>transaction</a:t>
            </a:r>
            <a:r>
              <a:rPr lang="tr-TR" sz="2000" dirty="0"/>
              <a:t>. </a:t>
            </a:r>
            <a:r>
              <a:rPr lang="tr-TR" sz="2000" dirty="0" err="1"/>
              <a:t>We</a:t>
            </a:r>
            <a:r>
              <a:rPr lang="tr-TR" sz="2000" dirty="0"/>
              <a:t> can </a:t>
            </a:r>
            <a:r>
              <a:rPr lang="tr-TR" sz="2000" dirty="0" err="1"/>
              <a:t>use</a:t>
            </a:r>
            <a:r>
              <a:rPr lang="tr-TR" sz="2000" dirty="0"/>
              <a:t> </a:t>
            </a:r>
            <a:r>
              <a:rPr lang="tr-TR" sz="2000" dirty="0" err="1"/>
              <a:t>this</a:t>
            </a:r>
            <a:r>
              <a:rPr lang="tr-TR" sz="2000" dirty="0"/>
              <a:t> </a:t>
            </a:r>
            <a:r>
              <a:rPr lang="tr-TR" sz="2000" dirty="0" err="1"/>
              <a:t>payment</a:t>
            </a:r>
            <a:r>
              <a:rPr lang="tr-TR" sz="2000" dirty="0"/>
              <a:t> </a:t>
            </a:r>
            <a:r>
              <a:rPr lang="tr-TR" sz="2000" dirty="0" err="1"/>
              <a:t>channel</a:t>
            </a:r>
            <a:r>
              <a:rPr lang="tr-TR" sz="2000" dirty="0"/>
              <a:t> </a:t>
            </a:r>
            <a:r>
              <a:rPr lang="tr-TR" sz="2000" dirty="0" err="1"/>
              <a:t>for</a:t>
            </a:r>
            <a:r>
              <a:rPr lang="tr-TR" sz="2000" dirty="0"/>
              <a:t> </a:t>
            </a:r>
            <a:r>
              <a:rPr lang="tr-TR" sz="2000" dirty="0" err="1"/>
              <a:t>systems</a:t>
            </a:r>
            <a:r>
              <a:rPr lang="tr-TR" sz="2000" dirty="0"/>
              <a:t> </a:t>
            </a:r>
            <a:r>
              <a:rPr lang="tr-TR" sz="2000" dirty="0" err="1"/>
              <a:t>that</a:t>
            </a:r>
            <a:r>
              <a:rPr lang="tr-TR" sz="2000" dirty="0"/>
              <a:t> </a:t>
            </a:r>
            <a:r>
              <a:rPr lang="tr-TR" sz="2000" dirty="0" err="1"/>
              <a:t>we</a:t>
            </a:r>
            <a:r>
              <a:rPr lang="tr-TR" sz="2000" dirty="0"/>
              <a:t> can </a:t>
            </a:r>
            <a:r>
              <a:rPr lang="tr-TR" sz="2000" dirty="0" err="1"/>
              <a:t>get</a:t>
            </a:r>
            <a:r>
              <a:rPr lang="tr-TR" sz="2000" dirty="0"/>
              <a:t> online service.</a:t>
            </a:r>
          </a:p>
          <a:p>
            <a:pPr marL="0" indent="0"/>
            <a:endParaRPr lang="tr-TR" sz="2000" dirty="0"/>
          </a:p>
          <a:p>
            <a:pPr marL="0" indent="0"/>
            <a:r>
              <a:rPr lang="tr-TR" sz="2000" dirty="0" err="1"/>
              <a:t>Example</a:t>
            </a:r>
            <a:r>
              <a:rPr lang="tr-TR" sz="2000" dirty="0"/>
              <a:t> = </a:t>
            </a:r>
            <a:r>
              <a:rPr lang="tr-TR" sz="2000" dirty="0" err="1"/>
              <a:t>Spotify</a:t>
            </a:r>
            <a:r>
              <a:rPr lang="tr-TR" sz="2000" dirty="0"/>
              <a:t> – </a:t>
            </a:r>
            <a:r>
              <a:rPr lang="tr-TR" sz="2000" dirty="0" err="1"/>
              <a:t>Netflix</a:t>
            </a:r>
            <a:r>
              <a:rPr lang="tr-TR" sz="2000" dirty="0"/>
              <a:t> </a:t>
            </a:r>
          </a:p>
          <a:p>
            <a:pPr marL="0" indent="0"/>
            <a:endParaRPr lang="tr-TR" sz="2000" dirty="0"/>
          </a:p>
          <a:p>
            <a:pPr marL="0" indent="0"/>
            <a:endParaRPr lang="tr-TR" sz="2000" dirty="0"/>
          </a:p>
          <a:p>
            <a:pPr marL="0" indent="0"/>
            <a:r>
              <a:rPr lang="en-US" sz="2000" dirty="0"/>
              <a:t>From our point of view, we think that the banking sector will not be needed because it is a well-established and fully functioning payment channel and its use is spreading among people, because the banking sector represents a reliable platform between the parties and the system itself provides this work for the payment channel.</a:t>
            </a:r>
            <a:endParaRPr lang="tr-T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0CA3E4EF-5EF9-4939-8689-6C80D06FF1B4}"/>
              </a:ext>
            </a:extLst>
          </p:cNvPr>
          <p:cNvSpPr>
            <a:spLocks noChangeArrowheads="1"/>
          </p:cNvSpPr>
          <p:nvPr/>
        </p:nvSpPr>
        <p:spPr bwMode="auto">
          <a:xfrm>
            <a:off x="657225" y="2119313"/>
            <a:ext cx="7834313" cy="151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2000" dirty="0" err="1"/>
              <a:t>The</a:t>
            </a:r>
            <a:r>
              <a:rPr lang="tr-TR" altLang="tr-TR" sz="2000" dirty="0"/>
              <a:t> </a:t>
            </a:r>
            <a:r>
              <a:rPr lang="tr-TR" altLang="tr-TR" sz="2000" dirty="0" err="1"/>
              <a:t>innovation</a:t>
            </a:r>
            <a:r>
              <a:rPr lang="tr-TR" altLang="tr-TR" sz="2000" dirty="0"/>
              <a:t> of </a:t>
            </a:r>
            <a:r>
              <a:rPr lang="tr-TR" altLang="tr-TR" sz="2000" dirty="0" err="1"/>
              <a:t>the</a:t>
            </a:r>
            <a:r>
              <a:rPr lang="tr-TR" altLang="tr-TR" sz="2000" dirty="0"/>
              <a:t> </a:t>
            </a:r>
            <a:r>
              <a:rPr lang="tr-TR" altLang="tr-TR" sz="2000" dirty="0" err="1"/>
              <a:t>Lightning</a:t>
            </a:r>
            <a:r>
              <a:rPr lang="tr-TR" altLang="tr-TR" sz="2000" dirty="0"/>
              <a:t> Network is </a:t>
            </a:r>
            <a:r>
              <a:rPr lang="tr-TR" altLang="tr-TR" sz="2000" dirty="0" err="1"/>
              <a:t>the</a:t>
            </a:r>
            <a:r>
              <a:rPr lang="tr-TR" altLang="tr-TR" sz="2000" dirty="0"/>
              <a:t> </a:t>
            </a:r>
            <a:r>
              <a:rPr lang="tr-TR" altLang="tr-TR" sz="2000" dirty="0" err="1"/>
              <a:t>use</a:t>
            </a:r>
            <a:r>
              <a:rPr lang="tr-TR" altLang="tr-TR" sz="2000" dirty="0"/>
              <a:t> of </a:t>
            </a:r>
            <a:r>
              <a:rPr lang="tr-TR" altLang="tr-TR" sz="2000" dirty="0" err="1"/>
              <a:t>time­locked</a:t>
            </a:r>
            <a:r>
              <a:rPr lang="tr-TR" altLang="tr-TR" sz="2000" dirty="0"/>
              <a:t> </a:t>
            </a:r>
            <a:r>
              <a:rPr lang="tr-TR" altLang="tr-TR" sz="2000" dirty="0" err="1"/>
              <a:t>transactions</a:t>
            </a:r>
            <a:r>
              <a:rPr lang="tr-TR" altLang="tr-TR" sz="2000" dirty="0"/>
              <a:t> </a:t>
            </a:r>
            <a:r>
              <a:rPr lang="tr-TR" altLang="tr-TR" sz="2000" dirty="0" err="1"/>
              <a:t>and</a:t>
            </a:r>
            <a:r>
              <a:rPr lang="tr-TR" altLang="tr-TR" sz="2000" dirty="0"/>
              <a:t> </a:t>
            </a:r>
            <a:r>
              <a:rPr lang="tr-TR" altLang="tr-TR" sz="2000" dirty="0" err="1"/>
              <a:t>cryptographic</a:t>
            </a:r>
            <a:r>
              <a:rPr lang="tr-TR" altLang="tr-TR" sz="2000" dirty="0"/>
              <a:t> </a:t>
            </a:r>
            <a:r>
              <a:rPr lang="tr-TR" altLang="tr-TR" sz="2000" dirty="0" err="1"/>
              <a:t>nonces</a:t>
            </a:r>
            <a:r>
              <a:rPr lang="tr-TR" altLang="tr-TR" sz="2000" dirty="0"/>
              <a:t>.</a:t>
            </a:r>
          </a:p>
          <a:p>
            <a:pPr eaLnBrk="1">
              <a:lnSpc>
                <a:spcPct val="110000"/>
              </a:lnSpc>
              <a:spcBef>
                <a:spcPts val="838"/>
              </a:spcBef>
              <a:buSzPct val="100000"/>
              <a:buFont typeface="Helvetica" panose="020B0604020202020204" pitchFamily="34" charset="0"/>
              <a:buChar char="•"/>
            </a:pPr>
            <a:r>
              <a:rPr lang="tr-TR" sz="2000" dirty="0"/>
              <a:t>G</a:t>
            </a:r>
            <a:r>
              <a:rPr lang="en-GB" sz="2000" dirty="0" err="1"/>
              <a:t>ame</a:t>
            </a:r>
            <a:r>
              <a:rPr lang="en-GB" sz="2000" dirty="0"/>
              <a:t> changing technology for commerce.</a:t>
            </a:r>
            <a:endParaRPr lang="tr-TR" sz="2000" dirty="0"/>
          </a:p>
          <a:p>
            <a:r>
              <a:rPr lang="en-GB" sz="2000" dirty="0"/>
              <a:t> </a:t>
            </a:r>
            <a:endParaRPr lang="tr-TR" sz="2000" dirty="0"/>
          </a:p>
        </p:txBody>
      </p:sp>
      <p:sp>
        <p:nvSpPr>
          <p:cNvPr id="46083" name="TextBox 5">
            <a:extLst>
              <a:ext uri="{FF2B5EF4-FFF2-40B4-BE49-F238E27FC236}">
                <a16:creationId xmlns:a16="http://schemas.microsoft.com/office/drawing/2014/main" id="{1CD90AD5-406D-4C2F-BEBC-9CC213F2A934}"/>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Innovative Aspects</a:t>
            </a:r>
            <a:endParaRPr lang="tr-TR" altLang="tr-TR" sz="2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91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Box 5">
            <a:extLst>
              <a:ext uri="{FF2B5EF4-FFF2-40B4-BE49-F238E27FC236}">
                <a16:creationId xmlns:a16="http://schemas.microsoft.com/office/drawing/2014/main" id="{422664FC-FB11-497C-83D9-801B8EF8C62C}"/>
              </a:ext>
            </a:extLst>
          </p:cNvPr>
          <p:cNvSpPr txBox="1">
            <a:spLocks noChangeArrowheads="1"/>
          </p:cNvSpPr>
          <p:nvPr/>
        </p:nvSpPr>
        <p:spPr bwMode="auto">
          <a:xfrm>
            <a:off x="400050" y="1163638"/>
            <a:ext cx="838676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Self-Evaluation of Project Work</a:t>
            </a:r>
            <a:endParaRPr lang="tr-TR" altLang="tr-TR" sz="2400" b="1">
              <a:latin typeface="Arial" panose="020B0604020202020204" pitchFamily="34" charset="0"/>
              <a:cs typeface="Arial" panose="020B0604020202020204" pitchFamily="34" charset="0"/>
            </a:endParaRPr>
          </a:p>
        </p:txBody>
      </p:sp>
      <p:sp>
        <p:nvSpPr>
          <p:cNvPr id="2" name="Dikdörtgen 1">
            <a:extLst>
              <a:ext uri="{FF2B5EF4-FFF2-40B4-BE49-F238E27FC236}">
                <a16:creationId xmlns:a16="http://schemas.microsoft.com/office/drawing/2014/main" id="{CE635F1E-6C11-46A2-89B8-FB7FC51EA1C7}"/>
              </a:ext>
            </a:extLst>
          </p:cNvPr>
          <p:cNvSpPr/>
          <p:nvPr/>
        </p:nvSpPr>
        <p:spPr>
          <a:xfrm>
            <a:off x="906894" y="2497976"/>
            <a:ext cx="7373074" cy="2569934"/>
          </a:xfrm>
          <a:prstGeom prst="rect">
            <a:avLst/>
          </a:prstGeom>
        </p:spPr>
        <p:txBody>
          <a:bodyPr wrap="square">
            <a:spAutoFit/>
          </a:bodyPr>
          <a:lstStyle/>
          <a:p>
            <a:r>
              <a:rPr lang="en-US" dirty="0"/>
              <a:t>This project was a research project.</a:t>
            </a:r>
            <a:r>
              <a:rPr lang="tr-TR" dirty="0"/>
              <a:t> </a:t>
            </a:r>
          </a:p>
          <a:p>
            <a:endParaRPr lang="tr-TR" dirty="0"/>
          </a:p>
          <a:p>
            <a:r>
              <a:rPr lang="tr-TR" dirty="0"/>
              <a:t>W</a:t>
            </a:r>
            <a:r>
              <a:rPr lang="en-US" dirty="0"/>
              <a:t>e have gained a lot of experience on this project.</a:t>
            </a:r>
            <a:endParaRPr lang="tr-TR" dirty="0"/>
          </a:p>
          <a:p>
            <a:endParaRPr lang="tr-TR" dirty="0"/>
          </a:p>
          <a:p>
            <a:r>
              <a:rPr lang="en-US" dirty="0"/>
              <a:t>If we did not have a limited time, we could complete the </a:t>
            </a:r>
            <a:r>
              <a:rPr lang="en-US" dirty="0" err="1"/>
              <a:t>project.We</a:t>
            </a:r>
            <a:r>
              <a:rPr lang="en-US" dirty="0"/>
              <a:t> gained much experience in the project and we can do better in the second term.</a:t>
            </a:r>
            <a:endParaRPr lang="tr-T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69404269-B13A-4C27-88E2-0E4FACCFA5A6}"/>
              </a:ext>
            </a:extLst>
          </p:cNvPr>
          <p:cNvSpPr>
            <a:spLocks noChangeArrowheads="1"/>
          </p:cNvSpPr>
          <p:nvPr/>
        </p:nvSpPr>
        <p:spPr bwMode="auto">
          <a:xfrm>
            <a:off x="400051" y="1870014"/>
            <a:ext cx="853976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eaLnBrk="1">
              <a:lnSpc>
                <a:spcPct val="110000"/>
              </a:lnSpc>
              <a:spcBef>
                <a:spcPts val="838"/>
              </a:spcBef>
              <a:buSzPct val="100000"/>
            </a:pPr>
            <a:r>
              <a:rPr lang="tr-TR" altLang="tr-TR" sz="2400" dirty="0" err="1"/>
              <a:t>Thanks</a:t>
            </a:r>
            <a:r>
              <a:rPr lang="tr-TR" altLang="tr-TR" sz="2400" dirty="0"/>
              <a:t> </a:t>
            </a:r>
            <a:r>
              <a:rPr lang="tr-TR" altLang="tr-TR" sz="2400" dirty="0" err="1"/>
              <a:t>to</a:t>
            </a:r>
            <a:r>
              <a:rPr lang="tr-TR" altLang="tr-TR" sz="2400" dirty="0"/>
              <a:t> Polo </a:t>
            </a:r>
            <a:r>
              <a:rPr lang="tr-TR" altLang="tr-TR" sz="2400" dirty="0" err="1"/>
              <a:t>for</a:t>
            </a:r>
            <a:r>
              <a:rPr lang="tr-TR" altLang="tr-TR" sz="2400" dirty="0"/>
              <a:t> not </a:t>
            </a:r>
            <a:r>
              <a:rPr lang="tr-TR" altLang="tr-TR" sz="2400" dirty="0" err="1"/>
              <a:t>leaving</a:t>
            </a:r>
            <a:r>
              <a:rPr lang="tr-TR" altLang="tr-TR" sz="2400" dirty="0"/>
              <a:t> us </a:t>
            </a:r>
            <a:r>
              <a:rPr lang="tr-TR" altLang="tr-TR" sz="2400" dirty="0" err="1"/>
              <a:t>alone</a:t>
            </a:r>
            <a:r>
              <a:rPr lang="tr-TR" altLang="tr-TR" sz="2400" dirty="0"/>
              <a:t> </a:t>
            </a:r>
            <a:r>
              <a:rPr lang="tr-TR" altLang="tr-TR" sz="2400" dirty="0" err="1"/>
              <a:t>while</a:t>
            </a:r>
            <a:r>
              <a:rPr lang="tr-TR" altLang="tr-TR" sz="2400" dirty="0"/>
              <a:t> </a:t>
            </a:r>
            <a:r>
              <a:rPr lang="tr-TR" altLang="tr-TR" sz="2400" dirty="0" err="1"/>
              <a:t>our</a:t>
            </a:r>
            <a:r>
              <a:rPr lang="tr-TR" altLang="tr-TR" sz="2400" dirty="0"/>
              <a:t> </a:t>
            </a:r>
            <a:r>
              <a:rPr lang="tr-TR" altLang="tr-TR" sz="2400" dirty="0" err="1"/>
              <a:t>project</a:t>
            </a:r>
            <a:r>
              <a:rPr lang="tr-TR" altLang="tr-TR" sz="2400" dirty="0"/>
              <a:t> </a:t>
            </a:r>
            <a:r>
              <a:rPr lang="tr-TR" altLang="tr-TR" sz="2400" dirty="0" err="1"/>
              <a:t>meeting</a:t>
            </a:r>
            <a:r>
              <a:rPr lang="tr-TR" altLang="tr-TR" sz="2400" dirty="0"/>
              <a:t>!</a:t>
            </a:r>
            <a:endParaRPr lang="tr-TR" altLang="tr-TR" sz="2000" dirty="0"/>
          </a:p>
        </p:txBody>
      </p:sp>
      <p:sp>
        <p:nvSpPr>
          <p:cNvPr id="48131" name="TextBox 5">
            <a:extLst>
              <a:ext uri="{FF2B5EF4-FFF2-40B4-BE49-F238E27FC236}">
                <a16:creationId xmlns:a16="http://schemas.microsoft.com/office/drawing/2014/main" id="{CB4977A7-54BE-4B1F-844F-40C40A78813D}"/>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Thank You!</a:t>
            </a:r>
            <a:endParaRPr lang="tr-TR" altLang="tr-TR" sz="2400" b="1">
              <a:latin typeface="Arial" panose="020B0604020202020204" pitchFamily="34" charset="0"/>
              <a:cs typeface="Arial" panose="020B0604020202020204" pitchFamily="34" charset="0"/>
            </a:endParaRPr>
          </a:p>
        </p:txBody>
      </p:sp>
      <p:pic>
        <p:nvPicPr>
          <p:cNvPr id="1026" name="Picture 2" descr="polo şeker ile ilgili görsel sonucu">
            <a:extLst>
              <a:ext uri="{FF2B5EF4-FFF2-40B4-BE49-F238E27FC236}">
                <a16:creationId xmlns:a16="http://schemas.microsoft.com/office/drawing/2014/main" id="{BE66A861-28C5-4C8C-B3D9-2B12B4195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81" y="2807009"/>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F379D7C2-1DC8-4003-A6B9-559F8223BFC5}"/>
              </a:ext>
            </a:extLst>
          </p:cNvPr>
          <p:cNvSpPr>
            <a:spLocks noChangeArrowheads="1"/>
          </p:cNvSpPr>
          <p:nvPr/>
        </p:nvSpPr>
        <p:spPr bwMode="auto">
          <a:xfrm>
            <a:off x="657225" y="2119313"/>
            <a:ext cx="7834313" cy="458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2000" u="sng" dirty="0">
                <a:hlinkClick r:id="rId2"/>
              </a:rPr>
              <a:t>https://en.bitcoin.it/</a:t>
            </a:r>
            <a:endParaRPr lang="tr-TR" sz="2000" u="sng" dirty="0"/>
          </a:p>
          <a:p>
            <a:endParaRPr lang="tr-TR" sz="2000" dirty="0"/>
          </a:p>
          <a:p>
            <a:r>
              <a:rPr lang="en-GB" sz="2000" u="sng" dirty="0">
                <a:hlinkClick r:id="rId3"/>
              </a:rPr>
              <a:t>https://bitcoin.org/</a:t>
            </a:r>
            <a:endParaRPr lang="tr-TR" sz="2000" u="sng" dirty="0"/>
          </a:p>
          <a:p>
            <a:endParaRPr lang="tr-TR" sz="2000" dirty="0"/>
          </a:p>
          <a:p>
            <a:r>
              <a:rPr lang="en-GB" sz="2000" u="sng" dirty="0">
                <a:hlinkClick r:id="rId4"/>
              </a:rPr>
              <a:t>https://github.com/jgarzik/python-bitcoinrpc</a:t>
            </a:r>
            <a:endParaRPr lang="tr-TR" sz="2000" u="sng" dirty="0"/>
          </a:p>
          <a:p>
            <a:endParaRPr lang="tr-TR" sz="2000" dirty="0"/>
          </a:p>
          <a:p>
            <a:r>
              <a:rPr lang="en-GB" sz="2000" u="sng" dirty="0">
                <a:hlinkClick r:id="rId5"/>
              </a:rPr>
              <a:t>https://github.com/petertodd/python-bitcoinlib</a:t>
            </a:r>
            <a:endParaRPr lang="tr-TR" sz="2000" u="sng" dirty="0"/>
          </a:p>
          <a:p>
            <a:endParaRPr lang="tr-TR" sz="2000" dirty="0"/>
          </a:p>
          <a:p>
            <a:r>
              <a:rPr lang="en-GB" sz="2000" u="sng" dirty="0">
                <a:hlinkClick r:id="rId6"/>
              </a:rPr>
              <a:t>https://github.com/petertodd/checklocktimeverify-demos</a:t>
            </a:r>
            <a:endParaRPr lang="tr-TR" sz="2000" dirty="0"/>
          </a:p>
          <a:p>
            <a:endParaRPr lang="tr-TR" sz="2000" u="sng" dirty="0">
              <a:hlinkClick r:id="rId7"/>
            </a:endParaRPr>
          </a:p>
          <a:p>
            <a:r>
              <a:rPr lang="en-GB" sz="2000" u="sng" dirty="0">
                <a:hlinkClick r:id="rId7"/>
              </a:rPr>
              <a:t>https://www.forbes.com/sites/oliverherzfeld/2016/02/22/smar</a:t>
            </a:r>
            <a:r>
              <a:rPr lang="en-GB" sz="2000" u="sng" dirty="0">
                <a:hlinkClick r:id="rId7"/>
              </a:rPr>
              <a:t>t</a:t>
            </a:r>
            <a:r>
              <a:rPr lang="en-GB" sz="2000" u="sng" dirty="0">
                <a:hlinkClick r:id="rId7"/>
              </a:rPr>
              <a:t>-contracts-may-create-significant-innovative-disruption/#6dfe35e9396a</a:t>
            </a:r>
            <a:endParaRPr lang="tr-TR" sz="2000" dirty="0"/>
          </a:p>
          <a:p>
            <a:r>
              <a:rPr lang="en-US" dirty="0"/>
              <a:t> </a:t>
            </a:r>
            <a:endParaRPr lang="tr-TR" dirty="0"/>
          </a:p>
          <a:p>
            <a:pPr eaLnBrk="1">
              <a:lnSpc>
                <a:spcPct val="110000"/>
              </a:lnSpc>
              <a:spcBef>
                <a:spcPts val="838"/>
              </a:spcBef>
              <a:buSzPct val="100000"/>
              <a:buFont typeface="Helvetica" panose="020B0604020202020204" pitchFamily="34" charset="0"/>
              <a:buChar char="•"/>
            </a:pPr>
            <a:endParaRPr lang="tr-TR" altLang="tr-TR" sz="2000" dirty="0"/>
          </a:p>
        </p:txBody>
      </p:sp>
      <p:sp>
        <p:nvSpPr>
          <p:cNvPr id="49155" name="TextBox 5">
            <a:extLst>
              <a:ext uri="{FF2B5EF4-FFF2-40B4-BE49-F238E27FC236}">
                <a16:creationId xmlns:a16="http://schemas.microsoft.com/office/drawing/2014/main" id="{DD1E825B-72D6-4B08-A3EB-DA044CA6B1F9}"/>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err="1">
                <a:latin typeface="Arial" panose="020B0604020202020204" pitchFamily="34" charset="0"/>
                <a:cs typeface="Arial" panose="020B0604020202020204" pitchFamily="34" charset="0"/>
              </a:rPr>
              <a:t>References</a:t>
            </a:r>
            <a:endParaRPr lang="tr-TR" altLang="tr-TR" sz="2400" b="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9A515D-5462-47EF-91AC-BE1F0E176303}"/>
              </a:ext>
            </a:extLst>
          </p:cNvPr>
          <p:cNvSpPr txBox="1"/>
          <p:nvPr/>
        </p:nvSpPr>
        <p:spPr>
          <a:xfrm>
            <a:off x="357188" y="1163638"/>
            <a:ext cx="8429625" cy="503086"/>
          </a:xfrm>
          <a:prstGeom prst="rect">
            <a:avLst/>
          </a:prstGeom>
          <a:noFill/>
        </p:spPr>
        <p:txBody>
          <a:bodyPr>
            <a:spAutoFit/>
          </a:bodyPr>
          <a:lstStyle/>
          <a:p>
            <a:pPr marL="192024" indent="-192024" algn="ctr" defTabSz="384048" eaLnBrk="1" fontAlgn="auto">
              <a:lnSpc>
                <a:spcPct val="110000"/>
              </a:lnSpc>
              <a:spcBef>
                <a:spcPts val="840"/>
              </a:spcBef>
              <a:spcAft>
                <a:spcPts val="0"/>
              </a:spcAft>
              <a:buSzPct val="100000"/>
              <a:buFont typeface="Helvetica"/>
              <a:buNone/>
              <a:defRPr/>
            </a:pPr>
            <a:r>
              <a:rPr lang="tr-TR" sz="2630" b="1" kern="0" dirty="0">
                <a:latin typeface="Arial" pitchFamily="34" charset="0"/>
                <a:cs typeface="Arial" pitchFamily="34" charset="0"/>
              </a:rPr>
              <a:t>BBM419 &lt;Project Final Report&gt;</a:t>
            </a:r>
          </a:p>
        </p:txBody>
      </p:sp>
      <p:graphicFrame>
        <p:nvGraphicFramePr>
          <p:cNvPr id="2" name="Tablo 1">
            <a:extLst>
              <a:ext uri="{FF2B5EF4-FFF2-40B4-BE49-F238E27FC236}">
                <a16:creationId xmlns:a16="http://schemas.microsoft.com/office/drawing/2014/main" id="{5D2E92A5-4FE7-4AA0-AE16-0EE992C1135B}"/>
              </a:ext>
            </a:extLst>
          </p:cNvPr>
          <p:cNvGraphicFramePr>
            <a:graphicFrameLocks noGrp="1"/>
          </p:cNvGraphicFramePr>
          <p:nvPr>
            <p:extLst>
              <p:ext uri="{D42A27DB-BD31-4B8C-83A1-F6EECF244321}">
                <p14:modId xmlns:p14="http://schemas.microsoft.com/office/powerpoint/2010/main" val="3541336833"/>
              </p:ext>
            </p:extLst>
          </p:nvPr>
        </p:nvGraphicFramePr>
        <p:xfrm>
          <a:off x="1212850" y="2146300"/>
          <a:ext cx="6651625" cy="1061720"/>
        </p:xfrm>
        <a:graphic>
          <a:graphicData uri="http://schemas.openxmlformats.org/drawingml/2006/table">
            <a:tbl>
              <a:tblPr>
                <a:tableStyleId>{5940675A-B579-460E-94D1-54222C63F5DA}</a:tableStyleId>
              </a:tblPr>
              <a:tblGrid>
                <a:gridCol w="5321166">
                  <a:extLst>
                    <a:ext uri="{9D8B030D-6E8A-4147-A177-3AD203B41FA5}">
                      <a16:colId xmlns:a16="http://schemas.microsoft.com/office/drawing/2014/main" val="1565959750"/>
                    </a:ext>
                  </a:extLst>
                </a:gridCol>
                <a:gridCol w="1330459">
                  <a:extLst>
                    <a:ext uri="{9D8B030D-6E8A-4147-A177-3AD203B41FA5}">
                      <a16:colId xmlns:a16="http://schemas.microsoft.com/office/drawing/2014/main" val="1559002709"/>
                    </a:ext>
                  </a:extLst>
                </a:gridCol>
              </a:tblGrid>
              <a:tr h="293345">
                <a:tc>
                  <a:txBody>
                    <a:bodyPr/>
                    <a:lstStyle/>
                    <a:p>
                      <a:pPr algn="ctr">
                        <a:lnSpc>
                          <a:spcPct val="107000"/>
                        </a:lnSpc>
                        <a:spcAft>
                          <a:spcPts val="0"/>
                        </a:spcAft>
                      </a:pPr>
                      <a:r>
                        <a:rPr lang="en-US" sz="1800">
                          <a:effectLst/>
                        </a:rPr>
                        <a:t>Project Name</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tc>
                  <a:txBody>
                    <a:bodyPr/>
                    <a:lstStyle/>
                    <a:p>
                      <a:pPr algn="ctr">
                        <a:lnSpc>
                          <a:spcPct val="107000"/>
                        </a:lnSpc>
                        <a:spcAft>
                          <a:spcPts val="0"/>
                        </a:spcAft>
                      </a:pPr>
                      <a:r>
                        <a:rPr lang="en-US" sz="1800">
                          <a:effectLst/>
                        </a:rPr>
                        <a:t>Report Date</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extLst>
                  <a:ext uri="{0D108BD9-81ED-4DB2-BD59-A6C34878D82A}">
                    <a16:rowId xmlns:a16="http://schemas.microsoft.com/office/drawing/2014/main" val="3409412446"/>
                  </a:ext>
                </a:extLst>
              </a:tr>
              <a:tr h="684555">
                <a:tc>
                  <a:txBody>
                    <a:bodyPr/>
                    <a:lstStyle/>
                    <a:p>
                      <a:pPr algn="ctr">
                        <a:lnSpc>
                          <a:spcPct val="107000"/>
                        </a:lnSpc>
                        <a:spcAft>
                          <a:spcPts val="0"/>
                        </a:spcAft>
                      </a:pPr>
                      <a:r>
                        <a:rPr lang="en-US" sz="1200" dirty="0">
                          <a:effectLst/>
                        </a:rPr>
                        <a:t> </a:t>
                      </a:r>
                      <a:endParaRPr lang="tr-TR" sz="1200" dirty="0">
                        <a:effectLst/>
                      </a:endParaRPr>
                    </a:p>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effectLst/>
                        </a:rPr>
                        <a:t> </a:t>
                      </a:r>
                      <a:r>
                        <a:rPr lang="en-US" sz="1800" kern="1200" dirty="0">
                          <a:solidFill>
                            <a:schemeClr val="tx1"/>
                          </a:solidFill>
                          <a:effectLst/>
                          <a:latin typeface="+mn-lt"/>
                          <a:ea typeface="+mn-ea"/>
                          <a:cs typeface="+mn-cs"/>
                        </a:rPr>
                        <a:t>Lighting Network for Blockchain</a:t>
                      </a:r>
                      <a:endParaRPr lang="tr-TR" sz="1200" dirty="0">
                        <a:effectLst/>
                      </a:endParaRPr>
                    </a:p>
                    <a:p>
                      <a:pPr algn="ctr">
                        <a:lnSpc>
                          <a:spcPct val="107000"/>
                        </a:lnSpc>
                        <a:spcAft>
                          <a:spcPts val="0"/>
                        </a:spcAft>
                      </a:pPr>
                      <a:r>
                        <a:rPr lang="en-US" sz="1800" dirty="0">
                          <a:effectLst/>
                        </a:rPr>
                        <a:t> </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tc>
                  <a:txBody>
                    <a:bodyPr/>
                    <a:lstStyle/>
                    <a:p>
                      <a:pPr algn="ctr">
                        <a:lnSpc>
                          <a:spcPct val="107000"/>
                        </a:lnSpc>
                        <a:spcAft>
                          <a:spcPts val="0"/>
                        </a:spcAft>
                      </a:pPr>
                      <a:r>
                        <a:rPr lang="en-US" sz="1200" dirty="0">
                          <a:effectLst/>
                        </a:rPr>
                        <a:t> </a:t>
                      </a:r>
                      <a:endParaRPr lang="tr-TR" sz="1200" dirty="0">
                        <a:effectLst/>
                      </a:endParaRPr>
                    </a:p>
                    <a:p>
                      <a:pPr algn="ctr">
                        <a:lnSpc>
                          <a:spcPct val="107000"/>
                        </a:lnSpc>
                        <a:spcAft>
                          <a:spcPts val="0"/>
                        </a:spcAft>
                      </a:pPr>
                      <a:r>
                        <a:rPr lang="tr-TR" sz="1800" dirty="0">
                          <a:effectLst/>
                        </a:rPr>
                        <a:t>03.01.2018</a:t>
                      </a:r>
                      <a:r>
                        <a:rPr lang="en-US" sz="1200" dirty="0">
                          <a:effectLst/>
                        </a:rPr>
                        <a:t> </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extLst>
                  <a:ext uri="{0D108BD9-81ED-4DB2-BD59-A6C34878D82A}">
                    <a16:rowId xmlns:a16="http://schemas.microsoft.com/office/drawing/2014/main" val="3818609044"/>
                  </a:ext>
                </a:extLst>
              </a:tr>
            </a:tbl>
          </a:graphicData>
        </a:graphic>
      </p:graphicFrame>
      <p:graphicFrame>
        <p:nvGraphicFramePr>
          <p:cNvPr id="3" name="Tablo 2">
            <a:extLst>
              <a:ext uri="{FF2B5EF4-FFF2-40B4-BE49-F238E27FC236}">
                <a16:creationId xmlns:a16="http://schemas.microsoft.com/office/drawing/2014/main" id="{D10CB182-A041-4B62-9785-F4091F938115}"/>
              </a:ext>
            </a:extLst>
          </p:cNvPr>
          <p:cNvGraphicFramePr>
            <a:graphicFrameLocks noGrp="1"/>
          </p:cNvGraphicFramePr>
          <p:nvPr>
            <p:extLst>
              <p:ext uri="{D42A27DB-BD31-4B8C-83A1-F6EECF244321}">
                <p14:modId xmlns:p14="http://schemas.microsoft.com/office/powerpoint/2010/main" val="2533696919"/>
              </p:ext>
            </p:extLst>
          </p:nvPr>
        </p:nvGraphicFramePr>
        <p:xfrm>
          <a:off x="1212850" y="3700463"/>
          <a:ext cx="6651626" cy="2720023"/>
        </p:xfrm>
        <a:graphic>
          <a:graphicData uri="http://schemas.openxmlformats.org/drawingml/2006/table">
            <a:tbl>
              <a:tblPr>
                <a:tableStyleId>{5940675A-B579-460E-94D1-54222C63F5DA}</a:tableStyleId>
              </a:tblPr>
              <a:tblGrid>
                <a:gridCol w="3325813">
                  <a:extLst>
                    <a:ext uri="{9D8B030D-6E8A-4147-A177-3AD203B41FA5}">
                      <a16:colId xmlns:a16="http://schemas.microsoft.com/office/drawing/2014/main" val="3243712743"/>
                    </a:ext>
                  </a:extLst>
                </a:gridCol>
                <a:gridCol w="3325813">
                  <a:extLst>
                    <a:ext uri="{9D8B030D-6E8A-4147-A177-3AD203B41FA5}">
                      <a16:colId xmlns:a16="http://schemas.microsoft.com/office/drawing/2014/main" val="2139679198"/>
                    </a:ext>
                  </a:extLst>
                </a:gridCol>
              </a:tblGrid>
              <a:tr h="228283">
                <a:tc>
                  <a:txBody>
                    <a:bodyPr/>
                    <a:lstStyle/>
                    <a:p>
                      <a:pPr algn="ctr">
                        <a:lnSpc>
                          <a:spcPct val="107000"/>
                        </a:lnSpc>
                        <a:spcAft>
                          <a:spcPts val="0"/>
                        </a:spcAft>
                      </a:pPr>
                      <a:r>
                        <a:rPr lang="en-US" sz="1400">
                          <a:effectLst/>
                        </a:rPr>
                        <a:t>Student Number(s)</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tc>
                  <a:txBody>
                    <a:bodyPr/>
                    <a:lstStyle/>
                    <a:p>
                      <a:pPr algn="ctr">
                        <a:lnSpc>
                          <a:spcPct val="107000"/>
                        </a:lnSpc>
                        <a:spcAft>
                          <a:spcPts val="0"/>
                        </a:spcAft>
                      </a:pPr>
                      <a:r>
                        <a:rPr lang="en-US" sz="1400">
                          <a:effectLst/>
                        </a:rPr>
                        <a:t>Student Name(s)</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79" marR="68579" marT="0" marB="0"/>
                </a:tc>
                <a:extLst>
                  <a:ext uri="{0D108BD9-81ED-4DB2-BD59-A6C34878D82A}">
                    <a16:rowId xmlns:a16="http://schemas.microsoft.com/office/drawing/2014/main" val="429019879"/>
                  </a:ext>
                </a:extLst>
              </a:tr>
              <a:tr h="898525">
                <a:tc>
                  <a:txBody>
                    <a:bodyPr/>
                    <a:lstStyle/>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21328026 </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21328452</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21327656</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21693057</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Gülendam Buket Gündüz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İrem Şireli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Berat Göksel Atlı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Muhammed Ali Karakurt</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7134488"/>
                  </a:ext>
                </a:extLst>
              </a:tr>
              <a:tr h="228283">
                <a:tc>
                  <a:txBody>
                    <a:bodyPr/>
                    <a:lstStyle/>
                    <a:p>
                      <a:pPr algn="ctr">
                        <a:spcAft>
                          <a:spcPts val="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Supervisor(s)</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Company Representative(s)</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0269066"/>
                  </a:ext>
                </a:extLst>
              </a:tr>
              <a:tr h="784860">
                <a:tc>
                  <a:txBody>
                    <a:bodyPr/>
                    <a:lstStyle/>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Adnan Özsoy</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73052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a:extLst>
              <a:ext uri="{FF2B5EF4-FFF2-40B4-BE49-F238E27FC236}">
                <a16:creationId xmlns:a16="http://schemas.microsoft.com/office/drawing/2014/main" id="{7CC0879C-DB25-4352-82BB-786CF1FDA400}"/>
              </a:ext>
            </a:extLst>
          </p:cNvPr>
          <p:cNvSpPr>
            <a:spLocks noChangeArrowheads="1"/>
          </p:cNvSpPr>
          <p:nvPr/>
        </p:nvSpPr>
        <p:spPr bwMode="auto">
          <a:xfrm>
            <a:off x="657225" y="2119313"/>
            <a:ext cx="7834313" cy="11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defTabSz="914400" eaLnBrk="1" fontAlgn="auto" hangingPunct="1">
              <a:lnSpc>
                <a:spcPct val="110000"/>
              </a:lnSpc>
              <a:spcBef>
                <a:spcPts val="838"/>
              </a:spcBef>
              <a:spcAft>
                <a:spcPts val="0"/>
              </a:spcAft>
              <a:buSzPct val="100000"/>
              <a:buFont typeface="Arial" charset="0"/>
              <a:buChar char="•"/>
            </a:pPr>
            <a:r>
              <a:rPr lang="en-GB" sz="2000" dirty="0"/>
              <a:t>The goal of this project is applying the Bitcoin </a:t>
            </a:r>
            <a:r>
              <a:rPr lang="en-GB" sz="2000" dirty="0" err="1"/>
              <a:t>Blockchain</a:t>
            </a:r>
            <a:r>
              <a:rPr lang="en-GB" sz="2000" dirty="0"/>
              <a:t> Technology for a lighting network scenario. </a:t>
            </a:r>
          </a:p>
          <a:p>
            <a:pPr marL="342900" marR="0" lvl="0" indent="-342900" defTabSz="914400" eaLnBrk="1" fontAlgn="auto" latinLnBrk="0" hangingPunct="1">
              <a:lnSpc>
                <a:spcPct val="110000"/>
              </a:lnSpc>
              <a:spcBef>
                <a:spcPts val="838"/>
              </a:spcBef>
              <a:spcAft>
                <a:spcPts val="0"/>
              </a:spcAft>
              <a:buClrTx/>
              <a:buSzPct val="100000"/>
              <a:buFont typeface="Arial" charset="0"/>
              <a:buChar char="•"/>
              <a:tabLst/>
              <a:defRPr/>
            </a:pPr>
            <a:endParaRPr lang="tr-TR" altLang="tr-TR" sz="2000" dirty="0"/>
          </a:p>
        </p:txBody>
      </p:sp>
      <p:sp>
        <p:nvSpPr>
          <p:cNvPr id="36867" name="TextBox 5">
            <a:extLst>
              <a:ext uri="{FF2B5EF4-FFF2-40B4-BE49-F238E27FC236}">
                <a16:creationId xmlns:a16="http://schemas.microsoft.com/office/drawing/2014/main" id="{885599D6-BA7C-451F-A4BD-7E6C352355C7}"/>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Project Overview</a:t>
            </a:r>
            <a:endParaRPr lang="tr-TR" altLang="tr-TR" sz="2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32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176F7FFB-BF8C-4BEA-97C6-C74E5A8ECC8C}"/>
              </a:ext>
            </a:extLst>
          </p:cNvPr>
          <p:cNvSpPr>
            <a:spLocks noChangeArrowheads="1"/>
          </p:cNvSpPr>
          <p:nvPr/>
        </p:nvSpPr>
        <p:spPr bwMode="auto">
          <a:xfrm>
            <a:off x="400050" y="1632467"/>
            <a:ext cx="7243141" cy="522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110000"/>
              </a:lnSpc>
              <a:spcBef>
                <a:spcPts val="838"/>
              </a:spcBef>
              <a:buSzPct val="100000"/>
              <a:buFont typeface="Helvetica" panose="020B0604020202020204" pitchFamily="34" charset="0"/>
              <a:buChar char="•"/>
            </a:pPr>
            <a:r>
              <a:rPr lang="en-US" sz="2000" b="1" dirty="0"/>
              <a:t>Bitcoin</a:t>
            </a:r>
            <a:r>
              <a:rPr lang="en-US" sz="2000" dirty="0"/>
              <a:t> is a form of digital currency</a:t>
            </a:r>
            <a:r>
              <a:rPr lang="tr-TR" sz="2000" dirty="0"/>
              <a:t> </a:t>
            </a:r>
            <a:r>
              <a:rPr lang="tr-TR" sz="2000" dirty="0" err="1"/>
              <a:t>that</a:t>
            </a:r>
            <a:r>
              <a:rPr lang="tr-TR" sz="2000" dirty="0"/>
              <a:t> </a:t>
            </a:r>
            <a:r>
              <a:rPr lang="en-US" sz="2000" dirty="0"/>
              <a:t>is </a:t>
            </a:r>
            <a:r>
              <a:rPr lang="tr-TR" sz="2000" dirty="0" err="1"/>
              <a:t>created</a:t>
            </a:r>
            <a:r>
              <a:rPr lang="tr-TR" sz="2000" dirty="0"/>
              <a:t> </a:t>
            </a:r>
            <a:r>
              <a:rPr lang="en-US" sz="2000" dirty="0"/>
              <a:t>by an unidentified person named Satoshi Nakamoto.</a:t>
            </a:r>
            <a:endParaRPr lang="tr-TR" sz="2000" dirty="0"/>
          </a:p>
          <a:p>
            <a:pPr eaLnBrk="1">
              <a:lnSpc>
                <a:spcPct val="110000"/>
              </a:lnSpc>
              <a:spcBef>
                <a:spcPts val="838"/>
              </a:spcBef>
              <a:buSzPct val="100000"/>
              <a:buFont typeface="Helvetica" panose="020B0604020202020204" pitchFamily="34" charset="0"/>
              <a:buChar char="•"/>
            </a:pPr>
            <a:r>
              <a:rPr lang="en-US" sz="2000" b="1" dirty="0"/>
              <a:t>Blockchain</a:t>
            </a:r>
            <a:r>
              <a:rPr lang="en-US" sz="2000" dirty="0"/>
              <a:t> is a distributed database that provides encrypted transaction. </a:t>
            </a:r>
            <a:r>
              <a:rPr lang="tr-TR" sz="2000" dirty="0"/>
              <a:t>C</a:t>
            </a:r>
            <a:r>
              <a:rPr lang="en-US" sz="2000" dirty="0" err="1"/>
              <a:t>onstructed</a:t>
            </a:r>
            <a:r>
              <a:rPr lang="en-US" sz="2000" dirty="0"/>
              <a:t> from a chain model, can not be broken, allowing to operate without being connected to a center</a:t>
            </a:r>
            <a:r>
              <a:rPr lang="tr-TR" sz="2000" dirty="0"/>
              <a:t>, </a:t>
            </a:r>
            <a:r>
              <a:rPr lang="en-US" sz="2000" dirty="0"/>
              <a:t>not possible to change the data on the blockchain.</a:t>
            </a:r>
            <a:endParaRPr lang="tr-TR" sz="2000" dirty="0"/>
          </a:p>
          <a:p>
            <a:pPr eaLnBrk="1">
              <a:lnSpc>
                <a:spcPct val="110000"/>
              </a:lnSpc>
              <a:spcBef>
                <a:spcPts val="838"/>
              </a:spcBef>
              <a:buSzPct val="100000"/>
              <a:buFont typeface="Helvetica" panose="020B0604020202020204" pitchFamily="34" charset="0"/>
              <a:buChar char="•"/>
            </a:pPr>
            <a:r>
              <a:rPr lang="tr-TR" altLang="tr-TR" sz="2000" b="1" dirty="0">
                <a:solidFill>
                  <a:srgbClr val="212121"/>
                </a:solidFill>
              </a:rPr>
              <a:t>Smart </a:t>
            </a:r>
            <a:r>
              <a:rPr lang="tr-TR" altLang="tr-TR" sz="2000" b="1" dirty="0" err="1">
                <a:solidFill>
                  <a:srgbClr val="212121"/>
                </a:solidFill>
              </a:rPr>
              <a:t>Contract</a:t>
            </a:r>
            <a:r>
              <a:rPr lang="tr-TR" altLang="tr-TR" sz="2000" b="1" dirty="0">
                <a:solidFill>
                  <a:srgbClr val="212121"/>
                </a:solidFill>
              </a:rPr>
              <a:t> </a:t>
            </a:r>
            <a:r>
              <a:rPr lang="tr-TR" altLang="tr-TR" sz="2000" dirty="0">
                <a:solidFill>
                  <a:srgbClr val="212121"/>
                </a:solidFill>
              </a:rPr>
              <a:t>is a </a:t>
            </a:r>
            <a:r>
              <a:rPr lang="tr-TR" altLang="tr-TR" sz="2000" dirty="0" err="1">
                <a:solidFill>
                  <a:srgbClr val="212121"/>
                </a:solidFill>
              </a:rPr>
              <a:t>computer</a:t>
            </a:r>
            <a:r>
              <a:rPr lang="tr-TR" altLang="tr-TR" sz="2000" dirty="0">
                <a:solidFill>
                  <a:srgbClr val="212121"/>
                </a:solidFill>
              </a:rPr>
              <a:t> </a:t>
            </a:r>
            <a:r>
              <a:rPr lang="tr-TR" altLang="tr-TR" sz="2000" dirty="0" err="1">
                <a:solidFill>
                  <a:srgbClr val="212121"/>
                </a:solidFill>
              </a:rPr>
              <a:t>protocol</a:t>
            </a:r>
            <a:r>
              <a:rPr lang="tr-TR" altLang="tr-TR" sz="2000" dirty="0">
                <a:solidFill>
                  <a:srgbClr val="212121"/>
                </a:solidFill>
              </a:rPr>
              <a:t> </a:t>
            </a:r>
            <a:r>
              <a:rPr lang="tr-TR" altLang="tr-TR" sz="2000" dirty="0" err="1">
                <a:solidFill>
                  <a:srgbClr val="212121"/>
                </a:solidFill>
              </a:rPr>
              <a:t>designed</a:t>
            </a:r>
            <a:r>
              <a:rPr lang="tr-TR" altLang="tr-TR" sz="2000" dirty="0">
                <a:solidFill>
                  <a:srgbClr val="212121"/>
                </a:solidFill>
              </a:rPr>
              <a:t> </a:t>
            </a:r>
            <a:r>
              <a:rPr lang="tr-TR" altLang="tr-TR" sz="2000" dirty="0" err="1">
                <a:solidFill>
                  <a:srgbClr val="212121"/>
                </a:solidFill>
              </a:rPr>
              <a:t>to</a:t>
            </a:r>
            <a:r>
              <a:rPr lang="tr-TR" altLang="tr-TR" sz="2000" dirty="0">
                <a:solidFill>
                  <a:srgbClr val="212121"/>
                </a:solidFill>
              </a:rPr>
              <a:t> </a:t>
            </a:r>
            <a:r>
              <a:rPr lang="tr-TR" altLang="tr-TR" sz="2000" dirty="0" err="1">
                <a:solidFill>
                  <a:srgbClr val="212121"/>
                </a:solidFill>
              </a:rPr>
              <a:t>facilitate</a:t>
            </a:r>
            <a:r>
              <a:rPr lang="tr-TR" altLang="tr-TR" sz="2000" dirty="0">
                <a:solidFill>
                  <a:srgbClr val="212121"/>
                </a:solidFill>
              </a:rPr>
              <a:t>, </a:t>
            </a:r>
            <a:r>
              <a:rPr lang="tr-TR" altLang="tr-TR" sz="2000" dirty="0" err="1">
                <a:solidFill>
                  <a:srgbClr val="212121"/>
                </a:solidFill>
              </a:rPr>
              <a:t>verify</a:t>
            </a:r>
            <a:r>
              <a:rPr lang="tr-TR" altLang="tr-TR" sz="2000" dirty="0">
                <a:solidFill>
                  <a:srgbClr val="212121"/>
                </a:solidFill>
              </a:rPr>
              <a:t> </a:t>
            </a:r>
            <a:r>
              <a:rPr lang="tr-TR" altLang="tr-TR" sz="2000" dirty="0" err="1">
                <a:solidFill>
                  <a:srgbClr val="212121"/>
                </a:solidFill>
              </a:rPr>
              <a:t>or</a:t>
            </a:r>
            <a:r>
              <a:rPr lang="tr-TR" altLang="tr-TR" sz="2000" dirty="0">
                <a:solidFill>
                  <a:srgbClr val="212121"/>
                </a:solidFill>
              </a:rPr>
              <a:t> </a:t>
            </a:r>
            <a:r>
              <a:rPr lang="tr-TR" altLang="tr-TR" sz="2000" dirty="0" err="1">
                <a:solidFill>
                  <a:srgbClr val="212121"/>
                </a:solidFill>
              </a:rPr>
              <a:t>implement</a:t>
            </a:r>
            <a:r>
              <a:rPr lang="tr-TR" altLang="tr-TR" sz="2000" dirty="0">
                <a:solidFill>
                  <a:srgbClr val="212121"/>
                </a:solidFill>
              </a:rPr>
              <a:t> a </a:t>
            </a:r>
            <a:r>
              <a:rPr lang="tr-TR" altLang="tr-TR" sz="2000" dirty="0" err="1">
                <a:solidFill>
                  <a:srgbClr val="212121"/>
                </a:solidFill>
              </a:rPr>
              <a:t>contract's</a:t>
            </a:r>
            <a:r>
              <a:rPr lang="tr-TR" altLang="tr-TR" sz="2000" dirty="0">
                <a:solidFill>
                  <a:srgbClr val="212121"/>
                </a:solidFill>
              </a:rPr>
              <a:t> </a:t>
            </a:r>
            <a:r>
              <a:rPr lang="tr-TR" altLang="tr-TR" sz="2000" dirty="0" err="1">
                <a:solidFill>
                  <a:srgbClr val="212121"/>
                </a:solidFill>
              </a:rPr>
              <a:t>negotiation</a:t>
            </a:r>
            <a:r>
              <a:rPr lang="tr-TR" altLang="tr-TR" sz="2000" dirty="0">
                <a:solidFill>
                  <a:srgbClr val="212121"/>
                </a:solidFill>
              </a:rPr>
              <a:t> </a:t>
            </a:r>
            <a:r>
              <a:rPr lang="tr-TR" altLang="tr-TR" sz="2000" dirty="0" err="1">
                <a:solidFill>
                  <a:srgbClr val="212121"/>
                </a:solidFill>
              </a:rPr>
              <a:t>or</a:t>
            </a:r>
            <a:r>
              <a:rPr lang="tr-TR" altLang="tr-TR" sz="2000" dirty="0">
                <a:solidFill>
                  <a:srgbClr val="212121"/>
                </a:solidFill>
              </a:rPr>
              <a:t> </a:t>
            </a:r>
            <a:r>
              <a:rPr lang="tr-TR" altLang="tr-TR" sz="2000" dirty="0" err="1">
                <a:solidFill>
                  <a:srgbClr val="212121"/>
                </a:solidFill>
              </a:rPr>
              <a:t>performance</a:t>
            </a:r>
            <a:r>
              <a:rPr lang="tr-TR" altLang="tr-TR" sz="2000" dirty="0">
                <a:solidFill>
                  <a:srgbClr val="212121"/>
                </a:solidFill>
              </a:rPr>
              <a:t>. Smart </a:t>
            </a:r>
            <a:r>
              <a:rPr lang="tr-TR" altLang="tr-TR" sz="2000" dirty="0" err="1">
                <a:solidFill>
                  <a:srgbClr val="212121"/>
                </a:solidFill>
              </a:rPr>
              <a:t>contracts</a:t>
            </a:r>
            <a:r>
              <a:rPr lang="tr-TR" altLang="tr-TR" sz="2000" dirty="0">
                <a:solidFill>
                  <a:srgbClr val="212121"/>
                </a:solidFill>
              </a:rPr>
              <a:t> </a:t>
            </a:r>
            <a:r>
              <a:rPr lang="tr-TR" altLang="tr-TR" sz="2000" dirty="0" err="1">
                <a:solidFill>
                  <a:srgbClr val="212121"/>
                </a:solidFill>
              </a:rPr>
              <a:t>allow</a:t>
            </a:r>
            <a:r>
              <a:rPr lang="tr-TR" altLang="tr-TR" sz="2000" dirty="0">
                <a:solidFill>
                  <a:srgbClr val="212121"/>
                </a:solidFill>
              </a:rPr>
              <a:t> </a:t>
            </a:r>
            <a:r>
              <a:rPr lang="tr-TR" altLang="tr-TR" sz="2000" dirty="0" err="1">
                <a:solidFill>
                  <a:srgbClr val="212121"/>
                </a:solidFill>
              </a:rPr>
              <a:t>you</a:t>
            </a:r>
            <a:r>
              <a:rPr lang="tr-TR" altLang="tr-TR" sz="2000" dirty="0">
                <a:solidFill>
                  <a:srgbClr val="212121"/>
                </a:solidFill>
              </a:rPr>
              <a:t> </a:t>
            </a:r>
            <a:r>
              <a:rPr lang="tr-TR" altLang="tr-TR" sz="2000" dirty="0" err="1">
                <a:solidFill>
                  <a:srgbClr val="212121"/>
                </a:solidFill>
              </a:rPr>
              <a:t>to</a:t>
            </a:r>
            <a:r>
              <a:rPr lang="tr-TR" altLang="tr-TR" sz="2000" dirty="0">
                <a:solidFill>
                  <a:srgbClr val="212121"/>
                </a:solidFill>
              </a:rPr>
              <a:t> </a:t>
            </a:r>
            <a:r>
              <a:rPr lang="tr-TR" altLang="tr-TR" sz="2000" dirty="0" err="1">
                <a:solidFill>
                  <a:srgbClr val="212121"/>
                </a:solidFill>
              </a:rPr>
              <a:t>make</a:t>
            </a:r>
            <a:r>
              <a:rPr lang="tr-TR" altLang="tr-TR" sz="2000" dirty="0">
                <a:solidFill>
                  <a:srgbClr val="212121"/>
                </a:solidFill>
              </a:rPr>
              <a:t> </a:t>
            </a:r>
            <a:r>
              <a:rPr lang="tr-TR" altLang="tr-TR" sz="2000" dirty="0" err="1">
                <a:solidFill>
                  <a:srgbClr val="212121"/>
                </a:solidFill>
              </a:rPr>
              <a:t>reliable</a:t>
            </a:r>
            <a:r>
              <a:rPr lang="tr-TR" altLang="tr-TR" sz="2000" dirty="0">
                <a:solidFill>
                  <a:srgbClr val="212121"/>
                </a:solidFill>
              </a:rPr>
              <a:t> </a:t>
            </a:r>
            <a:r>
              <a:rPr lang="tr-TR" altLang="tr-TR" sz="2000" dirty="0" err="1">
                <a:solidFill>
                  <a:srgbClr val="212121"/>
                </a:solidFill>
              </a:rPr>
              <a:t>transactions</a:t>
            </a:r>
            <a:r>
              <a:rPr lang="tr-TR" altLang="tr-TR" sz="2000" dirty="0">
                <a:solidFill>
                  <a:srgbClr val="212121"/>
                </a:solidFill>
              </a:rPr>
              <a:t>. </a:t>
            </a:r>
            <a:r>
              <a:rPr lang="tr-TR" altLang="tr-TR" sz="2000" dirty="0" err="1">
                <a:solidFill>
                  <a:srgbClr val="212121"/>
                </a:solidFill>
              </a:rPr>
              <a:t>These</a:t>
            </a:r>
            <a:r>
              <a:rPr lang="tr-TR" altLang="tr-TR" sz="2000" dirty="0">
                <a:solidFill>
                  <a:srgbClr val="212121"/>
                </a:solidFill>
              </a:rPr>
              <a:t> </a:t>
            </a:r>
            <a:r>
              <a:rPr lang="tr-TR" altLang="tr-TR" sz="2000" dirty="0" err="1">
                <a:solidFill>
                  <a:srgbClr val="212121"/>
                </a:solidFill>
              </a:rPr>
              <a:t>actions</a:t>
            </a:r>
            <a:r>
              <a:rPr lang="tr-TR" altLang="tr-TR" sz="2000" dirty="0">
                <a:solidFill>
                  <a:srgbClr val="212121"/>
                </a:solidFill>
              </a:rPr>
              <a:t> can be </a:t>
            </a:r>
            <a:r>
              <a:rPr lang="tr-TR" altLang="tr-TR" sz="2000" dirty="0" err="1">
                <a:solidFill>
                  <a:srgbClr val="212121"/>
                </a:solidFill>
              </a:rPr>
              <a:t>traced</a:t>
            </a:r>
            <a:r>
              <a:rPr lang="tr-TR" altLang="tr-TR" sz="2000" dirty="0">
                <a:solidFill>
                  <a:srgbClr val="212121"/>
                </a:solidFill>
              </a:rPr>
              <a:t> </a:t>
            </a:r>
            <a:r>
              <a:rPr lang="tr-TR" altLang="tr-TR" sz="2000" dirty="0" err="1">
                <a:solidFill>
                  <a:srgbClr val="212121"/>
                </a:solidFill>
              </a:rPr>
              <a:t>and</a:t>
            </a:r>
            <a:r>
              <a:rPr lang="tr-TR" altLang="tr-TR" sz="2000" dirty="0">
                <a:solidFill>
                  <a:srgbClr val="212121"/>
                </a:solidFill>
              </a:rPr>
              <a:t> can not be </a:t>
            </a:r>
            <a:r>
              <a:rPr lang="tr-TR" altLang="tr-TR" sz="2000" dirty="0" err="1">
                <a:solidFill>
                  <a:srgbClr val="212121"/>
                </a:solidFill>
              </a:rPr>
              <a:t>reversed</a:t>
            </a:r>
            <a:r>
              <a:rPr lang="tr-TR" altLang="tr-TR" sz="2000" dirty="0">
                <a:solidFill>
                  <a:srgbClr val="212121"/>
                </a:solidFill>
              </a:rPr>
              <a:t>.</a:t>
            </a:r>
            <a:r>
              <a:rPr lang="tr-TR" altLang="tr-TR" sz="2000" dirty="0">
                <a:solidFill>
                  <a:schemeClr val="tx1"/>
                </a:solidFill>
              </a:rPr>
              <a:t> </a:t>
            </a:r>
          </a:p>
          <a:p>
            <a:pPr eaLnBrk="1">
              <a:lnSpc>
                <a:spcPct val="110000"/>
              </a:lnSpc>
              <a:spcBef>
                <a:spcPts val="838"/>
              </a:spcBef>
              <a:buSzPct val="100000"/>
              <a:buFont typeface="Helvetica" panose="020B0604020202020204" pitchFamily="34" charset="0"/>
              <a:buChar char="•"/>
            </a:pPr>
            <a:r>
              <a:rPr lang="en-US" sz="2000" dirty="0"/>
              <a:t> </a:t>
            </a:r>
            <a:r>
              <a:rPr lang="en-US" sz="2000" b="1" dirty="0"/>
              <a:t>Payment Channel</a:t>
            </a:r>
            <a:r>
              <a:rPr lang="en-US" sz="2000" dirty="0"/>
              <a:t> is class of techniques designed to allow users to make multiple Bitcoin transactions without </a:t>
            </a:r>
            <a:r>
              <a:rPr lang="en-US" sz="2000" dirty="0" err="1"/>
              <a:t>commiting</a:t>
            </a:r>
            <a:r>
              <a:rPr lang="en-US" sz="2000" dirty="0"/>
              <a:t> all of the transactions to the Bitcoin blockchain</a:t>
            </a:r>
            <a:r>
              <a:rPr lang="tr-TR" sz="2000" dirty="0"/>
              <a:t>.</a:t>
            </a:r>
            <a:endParaRPr lang="tr-TR" altLang="tr-TR" sz="2000" dirty="0">
              <a:solidFill>
                <a:schemeClr val="tx1"/>
              </a:solidFill>
            </a:endParaRPr>
          </a:p>
          <a:p>
            <a:pPr marL="0" indent="0" eaLnBrk="1">
              <a:lnSpc>
                <a:spcPct val="110000"/>
              </a:lnSpc>
              <a:spcBef>
                <a:spcPts val="838"/>
              </a:spcBef>
              <a:buSzPct val="100000"/>
            </a:pPr>
            <a:endParaRPr lang="tr-TR" altLang="tr-TR" sz="2000" dirty="0"/>
          </a:p>
        </p:txBody>
      </p:sp>
      <p:sp>
        <p:nvSpPr>
          <p:cNvPr id="37891" name="TextBox 5">
            <a:extLst>
              <a:ext uri="{FF2B5EF4-FFF2-40B4-BE49-F238E27FC236}">
                <a16:creationId xmlns:a16="http://schemas.microsoft.com/office/drawing/2014/main" id="{5EB4D1DA-053D-445E-9038-77612832B408}"/>
              </a:ext>
            </a:extLst>
          </p:cNvPr>
          <p:cNvSpPr txBox="1">
            <a:spLocks noChangeArrowheads="1"/>
          </p:cNvSpPr>
          <p:nvPr/>
        </p:nvSpPr>
        <p:spPr bwMode="auto">
          <a:xfrm>
            <a:off x="123824" y="1030473"/>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Background</a:t>
            </a:r>
            <a:endParaRPr lang="tr-TR" altLang="tr-TR" sz="2400" b="1" dirty="0">
              <a:latin typeface="Arial" panose="020B0604020202020204" pitchFamily="34" charset="0"/>
              <a:cs typeface="Arial" panose="020B0604020202020204" pitchFamily="34" charset="0"/>
            </a:endParaRPr>
          </a:p>
        </p:txBody>
      </p:sp>
      <p:pic>
        <p:nvPicPr>
          <p:cNvPr id="4" name="Resim 3">
            <a:extLst>
              <a:ext uri="{FF2B5EF4-FFF2-40B4-BE49-F238E27FC236}">
                <a16:creationId xmlns:a16="http://schemas.microsoft.com/office/drawing/2014/main" id="{DC94E863-3E85-450E-B59B-C50A1942026A}"/>
              </a:ext>
            </a:extLst>
          </p:cNvPr>
          <p:cNvPicPr>
            <a:picLocks noChangeAspect="1"/>
          </p:cNvPicPr>
          <p:nvPr/>
        </p:nvPicPr>
        <p:blipFill>
          <a:blip r:embed="rId2"/>
          <a:stretch>
            <a:fillRect/>
          </a:stretch>
        </p:blipFill>
        <p:spPr>
          <a:xfrm>
            <a:off x="7009777" y="1005035"/>
            <a:ext cx="1500810" cy="15008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Box 5">
            <a:extLst>
              <a:ext uri="{FF2B5EF4-FFF2-40B4-BE49-F238E27FC236}">
                <a16:creationId xmlns:a16="http://schemas.microsoft.com/office/drawing/2014/main" id="{35D1EBF5-7658-4E4B-BD31-57F31C1FC74C}"/>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Method Followed</a:t>
            </a:r>
            <a:endParaRPr lang="tr-TR" altLang="tr-TR" sz="2400" b="1">
              <a:latin typeface="Arial" panose="020B0604020202020204" pitchFamily="34" charset="0"/>
              <a:cs typeface="Arial" panose="020B0604020202020204" pitchFamily="34" charset="0"/>
            </a:endParaRPr>
          </a:p>
        </p:txBody>
      </p:sp>
      <p:pic>
        <p:nvPicPr>
          <p:cNvPr id="4" name="Resim 3">
            <a:extLst>
              <a:ext uri="{FF2B5EF4-FFF2-40B4-BE49-F238E27FC236}">
                <a16:creationId xmlns:a16="http://schemas.microsoft.com/office/drawing/2014/main" id="{DF19D4FA-A702-4477-AB53-B9C72765B0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2273" y="2072322"/>
            <a:ext cx="7639292" cy="39465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723D3D0D-9548-4362-B182-FAF274C01DD4}"/>
              </a:ext>
            </a:extLst>
          </p:cNvPr>
          <p:cNvSpPr>
            <a:spLocks noChangeArrowheads="1"/>
          </p:cNvSpPr>
          <p:nvPr/>
        </p:nvSpPr>
        <p:spPr bwMode="auto">
          <a:xfrm>
            <a:off x="657225" y="2119313"/>
            <a:ext cx="7834313"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endParaRPr lang="tr-TR" altLang="tr-TR" sz="2000" dirty="0"/>
          </a:p>
          <a:p>
            <a:pPr lvl="1" eaLnBrk="1">
              <a:lnSpc>
                <a:spcPct val="110000"/>
              </a:lnSpc>
              <a:spcBef>
                <a:spcPts val="838"/>
              </a:spcBef>
              <a:buSzPct val="100000"/>
              <a:buFont typeface="Helvetica" panose="020B0604020202020204" pitchFamily="34" charset="0"/>
              <a:buChar char="•"/>
            </a:pPr>
            <a:endParaRPr lang="tr-TR" altLang="tr-TR" sz="2000" dirty="0"/>
          </a:p>
          <a:p>
            <a:pPr lvl="1" eaLnBrk="1">
              <a:lnSpc>
                <a:spcPct val="110000"/>
              </a:lnSpc>
              <a:spcBef>
                <a:spcPts val="838"/>
              </a:spcBef>
              <a:buSzPct val="100000"/>
              <a:buFont typeface="Helvetica" panose="020B0604020202020204" pitchFamily="34" charset="0"/>
              <a:buChar char="•"/>
            </a:pPr>
            <a:endParaRPr lang="tr-TR" altLang="tr-TR" sz="2000" dirty="0"/>
          </a:p>
        </p:txBody>
      </p:sp>
      <p:sp>
        <p:nvSpPr>
          <p:cNvPr id="39939" name="TextBox 5">
            <a:extLst>
              <a:ext uri="{FF2B5EF4-FFF2-40B4-BE49-F238E27FC236}">
                <a16:creationId xmlns:a16="http://schemas.microsoft.com/office/drawing/2014/main" id="{334040D0-D6D1-48FB-8ECD-B3B3B7573A9A}"/>
              </a:ext>
            </a:extLst>
          </p:cNvPr>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Technical Design</a:t>
            </a:r>
            <a:endParaRPr lang="tr-TR" altLang="tr-TR" sz="2400" b="1" dirty="0">
              <a:latin typeface="Arial" panose="020B0604020202020204" pitchFamily="34" charset="0"/>
              <a:cs typeface="Arial" panose="020B0604020202020204" pitchFamily="34" charset="0"/>
            </a:endParaRPr>
          </a:p>
        </p:txBody>
      </p:sp>
      <p:sp>
        <p:nvSpPr>
          <p:cNvPr id="2" name="Dikdörtgen 1">
            <a:extLst>
              <a:ext uri="{FF2B5EF4-FFF2-40B4-BE49-F238E27FC236}">
                <a16:creationId xmlns:a16="http://schemas.microsoft.com/office/drawing/2014/main" id="{4846302E-33AD-4246-B882-E4FD8FE2158C}"/>
              </a:ext>
            </a:extLst>
          </p:cNvPr>
          <p:cNvSpPr/>
          <p:nvPr/>
        </p:nvSpPr>
        <p:spPr>
          <a:xfrm>
            <a:off x="780267" y="2701140"/>
            <a:ext cx="7711271" cy="1862048"/>
          </a:xfrm>
          <a:prstGeom prst="rect">
            <a:avLst/>
          </a:prstGeom>
        </p:spPr>
        <p:txBody>
          <a:bodyPr wrap="square">
            <a:spAutoFit/>
          </a:bodyPr>
          <a:lstStyle/>
          <a:p>
            <a:r>
              <a:rPr lang="en-US" dirty="0"/>
              <a:t>Our goal here is to reduce the transaction fee to zero. We want to be able to make unlimited paying bitcoin instantly without giving the extra fee. In doing so we used smart </a:t>
            </a:r>
            <a:r>
              <a:rPr lang="en-US" dirty="0" err="1"/>
              <a:t>kontract</a:t>
            </a:r>
            <a:r>
              <a:rPr lang="en-US" dirty="0"/>
              <a:t> and blockchain structures. The operations are done outside the blockchain and sent to the latest blockchain structure.</a:t>
            </a:r>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Box 5">
            <a:extLst>
              <a:ext uri="{FF2B5EF4-FFF2-40B4-BE49-F238E27FC236}">
                <a16:creationId xmlns:a16="http://schemas.microsoft.com/office/drawing/2014/main" id="{19DF1159-2CB1-41DF-A233-9E903AFD39BB}"/>
              </a:ext>
            </a:extLst>
          </p:cNvPr>
          <p:cNvSpPr txBox="1">
            <a:spLocks noChangeArrowheads="1"/>
          </p:cNvSpPr>
          <p:nvPr/>
        </p:nvSpPr>
        <p:spPr bwMode="auto">
          <a:xfrm>
            <a:off x="400050" y="1163638"/>
            <a:ext cx="838676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Operational Scenarios</a:t>
            </a:r>
            <a:endParaRPr lang="tr-TR" altLang="tr-TR" sz="2400" b="1">
              <a:latin typeface="Arial" panose="020B0604020202020204" pitchFamily="34" charset="0"/>
              <a:cs typeface="Arial" panose="020B0604020202020204" pitchFamily="34" charset="0"/>
            </a:endParaRPr>
          </a:p>
        </p:txBody>
      </p:sp>
      <p:pic>
        <p:nvPicPr>
          <p:cNvPr id="4" name="Resim 3">
            <a:extLst>
              <a:ext uri="{FF2B5EF4-FFF2-40B4-BE49-F238E27FC236}">
                <a16:creationId xmlns:a16="http://schemas.microsoft.com/office/drawing/2014/main" id="{71B8E32F-714A-4E42-BFB2-3618B3BA89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7078" y="1628774"/>
            <a:ext cx="7697165" cy="50498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Box 5">
            <a:extLst>
              <a:ext uri="{FF2B5EF4-FFF2-40B4-BE49-F238E27FC236}">
                <a16:creationId xmlns:a16="http://schemas.microsoft.com/office/drawing/2014/main" id="{4CC13877-81A3-4F26-90A9-D642815F74D5}"/>
              </a:ext>
            </a:extLst>
          </p:cNvPr>
          <p:cNvSpPr txBox="1">
            <a:spLocks noChangeArrowheads="1"/>
          </p:cNvSpPr>
          <p:nvPr/>
        </p:nvSpPr>
        <p:spPr bwMode="auto">
          <a:xfrm>
            <a:off x="471071" y="2961211"/>
            <a:ext cx="8386763" cy="93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5400" b="1" dirty="0">
                <a:latin typeface="Arial" panose="020B0604020202020204" pitchFamily="34" charset="0"/>
                <a:cs typeface="Arial" panose="020B0604020202020204" pitchFamily="34" charset="0"/>
              </a:rPr>
              <a:t>Project 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710BBEE7-631F-436C-961B-250660492956}"/>
              </a:ext>
            </a:extLst>
          </p:cNvPr>
          <p:cNvSpPr>
            <a:spLocks noChangeArrowheads="1"/>
          </p:cNvSpPr>
          <p:nvPr/>
        </p:nvSpPr>
        <p:spPr bwMode="auto">
          <a:xfrm>
            <a:off x="657225" y="2119313"/>
            <a:ext cx="7834313" cy="41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endParaRPr lang="tr-TR" altLang="tr-TR" sz="2000" b="1" dirty="0"/>
          </a:p>
        </p:txBody>
      </p:sp>
      <p:sp>
        <p:nvSpPr>
          <p:cNvPr id="44035" name="TextBox 5">
            <a:extLst>
              <a:ext uri="{FF2B5EF4-FFF2-40B4-BE49-F238E27FC236}">
                <a16:creationId xmlns:a16="http://schemas.microsoft.com/office/drawing/2014/main" id="{250F0508-12E7-4C57-9D7C-8DE96F1FA39C}"/>
              </a:ext>
            </a:extLst>
          </p:cNvPr>
          <p:cNvSpPr txBox="1">
            <a:spLocks noChangeArrowheads="1"/>
          </p:cNvSpPr>
          <p:nvPr/>
        </p:nvSpPr>
        <p:spPr bwMode="auto">
          <a:xfrm>
            <a:off x="195864" y="1360421"/>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&lt;21328452 İrem </a:t>
            </a:r>
            <a:r>
              <a:rPr lang="tr-TR" altLang="tr-TR" sz="2200" b="1" dirty="0" err="1">
                <a:latin typeface="Arial" panose="020B0604020202020204" pitchFamily="34" charset="0"/>
                <a:cs typeface="Arial" panose="020B0604020202020204" pitchFamily="34" charset="0"/>
              </a:rPr>
              <a:t>Şireli</a:t>
            </a:r>
            <a:r>
              <a:rPr lang="tr-TR" altLang="tr-TR" sz="2200" b="1" dirty="0">
                <a:latin typeface="Arial" panose="020B0604020202020204" pitchFamily="34" charset="0"/>
                <a:cs typeface="Arial" panose="020B0604020202020204" pitchFamily="34" charset="0"/>
              </a:rPr>
              <a:t> &gt;</a:t>
            </a:r>
            <a:endParaRPr lang="tr-TR" altLang="tr-TR" sz="2400" b="1" dirty="0">
              <a:latin typeface="Arial" panose="020B0604020202020204" pitchFamily="34" charset="0"/>
              <a:cs typeface="Arial" panose="020B0604020202020204" pitchFamily="34" charset="0"/>
            </a:endParaRPr>
          </a:p>
        </p:txBody>
      </p:sp>
      <p:sp>
        <p:nvSpPr>
          <p:cNvPr id="2" name="Dikdörtgen 1">
            <a:extLst>
              <a:ext uri="{FF2B5EF4-FFF2-40B4-BE49-F238E27FC236}">
                <a16:creationId xmlns:a16="http://schemas.microsoft.com/office/drawing/2014/main" id="{625D113A-7B02-421C-B5FE-C0646160ACAA}"/>
              </a:ext>
            </a:extLst>
          </p:cNvPr>
          <p:cNvSpPr/>
          <p:nvPr/>
        </p:nvSpPr>
        <p:spPr>
          <a:xfrm>
            <a:off x="922909" y="2640400"/>
            <a:ext cx="7146894" cy="2350154"/>
          </a:xfrm>
          <a:prstGeom prst="rect">
            <a:avLst/>
          </a:prstGeom>
        </p:spPr>
        <p:txBody>
          <a:bodyPr wrap="square">
            <a:spAutoFit/>
          </a:bodyPr>
          <a:lstStyle/>
          <a:p>
            <a:pPr marL="285750" indent="-285750">
              <a:spcBef>
                <a:spcPts val="200"/>
              </a:spcBef>
              <a:spcAft>
                <a:spcPts val="0"/>
              </a:spcAft>
              <a:buFont typeface="Arial" panose="020B0604020202020204" pitchFamily="34" charset="0"/>
              <a:buChar char="•"/>
            </a:pPr>
            <a:r>
              <a:rPr lang="tr-TR" sz="1800" dirty="0">
                <a:latin typeface="+mn-lt"/>
              </a:rPr>
              <a:t>	</a:t>
            </a:r>
            <a:r>
              <a:rPr lang="tr-TR" sz="1800" dirty="0"/>
              <a:t>I </a:t>
            </a:r>
            <a:r>
              <a:rPr lang="tr-TR" sz="1800" dirty="0" err="1"/>
              <a:t>took</a:t>
            </a:r>
            <a:r>
              <a:rPr lang="tr-TR" sz="1800" dirty="0"/>
              <a:t> the </a:t>
            </a:r>
            <a:r>
              <a:rPr lang="tr-TR" sz="1800" dirty="0" err="1"/>
              <a:t>proposal</a:t>
            </a:r>
            <a:r>
              <a:rPr lang="tr-TR" sz="1800" dirty="0"/>
              <a:t> </a:t>
            </a:r>
            <a:r>
              <a:rPr lang="tr-TR" sz="1800" dirty="0" err="1"/>
              <a:t>report</a:t>
            </a:r>
            <a:r>
              <a:rPr lang="tr-TR" sz="1800" dirty="0"/>
              <a:t> </a:t>
            </a:r>
            <a:r>
              <a:rPr lang="tr-TR" sz="1800" dirty="0" err="1"/>
              <a:t>section</a:t>
            </a:r>
            <a:r>
              <a:rPr lang="tr-TR" sz="1800" dirty="0"/>
              <a:t>. I </a:t>
            </a:r>
            <a:r>
              <a:rPr lang="tr-TR" sz="1800" dirty="0" err="1"/>
              <a:t>specified</a:t>
            </a:r>
            <a:r>
              <a:rPr lang="tr-TR" sz="1800" dirty="0"/>
              <a:t> the plan and the </a:t>
            </a:r>
            <a:r>
              <a:rPr lang="tr-TR" sz="1800" dirty="0" err="1"/>
              <a:t>vision</a:t>
            </a:r>
            <a:r>
              <a:rPr lang="tr-TR" sz="1800" dirty="0"/>
              <a:t> for the </a:t>
            </a:r>
            <a:r>
              <a:rPr lang="tr-TR" sz="1800" dirty="0" err="1"/>
              <a:t>project</a:t>
            </a:r>
            <a:r>
              <a:rPr lang="tr-TR" sz="1800" dirty="0"/>
              <a:t>, and I </a:t>
            </a:r>
            <a:r>
              <a:rPr lang="tr-TR" sz="1800" dirty="0" err="1"/>
              <a:t>mentioned</a:t>
            </a:r>
            <a:r>
              <a:rPr lang="tr-TR" sz="1800" dirty="0"/>
              <a:t> the </a:t>
            </a:r>
            <a:r>
              <a:rPr lang="tr-TR" sz="1800" dirty="0" err="1"/>
              <a:t>risks</a:t>
            </a:r>
            <a:r>
              <a:rPr lang="tr-TR" sz="1800" dirty="0"/>
              <a:t> we </a:t>
            </a:r>
            <a:r>
              <a:rPr lang="tr-TR" sz="1800" dirty="0" err="1"/>
              <a:t>could</a:t>
            </a:r>
            <a:r>
              <a:rPr lang="tr-TR" sz="1800" dirty="0"/>
              <a:t> </a:t>
            </a:r>
            <a:r>
              <a:rPr lang="tr-TR" sz="1800" dirty="0" err="1"/>
              <a:t>encounter</a:t>
            </a:r>
            <a:r>
              <a:rPr lang="tr-TR" sz="1800" dirty="0"/>
              <a:t>.	</a:t>
            </a:r>
          </a:p>
          <a:p>
            <a:pPr marL="285750" lvl="0" indent="-285750">
              <a:spcBef>
                <a:spcPts val="200"/>
              </a:spcBef>
              <a:spcAft>
                <a:spcPts val="0"/>
              </a:spcAft>
              <a:buFont typeface="Arial" panose="020B0604020202020204" pitchFamily="34" charset="0"/>
              <a:buChar char="•"/>
            </a:pPr>
            <a:r>
              <a:rPr lang="tr-TR" sz="1800" dirty="0">
                <a:latin typeface="+mn-lt"/>
              </a:rPr>
              <a:t>	</a:t>
            </a:r>
            <a:r>
              <a:rPr lang="en-US" sz="1800" dirty="0">
                <a:latin typeface="+mn-lt"/>
              </a:rPr>
              <a:t>I did some research about payment process. I work with </a:t>
            </a:r>
            <a:r>
              <a:rPr lang="en-US" sz="1800" dirty="0" err="1">
                <a:latin typeface="+mn-lt"/>
              </a:rPr>
              <a:t>Göksel</a:t>
            </a:r>
            <a:r>
              <a:rPr lang="en-US" sz="1800" dirty="0">
                <a:latin typeface="+mn-lt"/>
              </a:rPr>
              <a:t>. We understand how to request payment using the payment protocol.</a:t>
            </a:r>
            <a:endParaRPr lang="tr-TR" sz="1800" dirty="0">
              <a:latin typeface="+mn-lt"/>
            </a:endParaRPr>
          </a:p>
          <a:p>
            <a:pPr marL="285750" lvl="0" indent="-285750">
              <a:spcBef>
                <a:spcPts val="200"/>
              </a:spcBef>
              <a:spcAft>
                <a:spcPts val="0"/>
              </a:spcAft>
              <a:buFont typeface="Arial" panose="020B0604020202020204" pitchFamily="34" charset="0"/>
              <a:buChar char="•"/>
            </a:pPr>
            <a:r>
              <a:rPr lang="tr-TR" sz="1800" dirty="0">
                <a:latin typeface="+mn-lt"/>
              </a:rPr>
              <a:t>	</a:t>
            </a:r>
            <a:r>
              <a:rPr lang="en-US" sz="1800" dirty="0"/>
              <a:t>I did some research about</a:t>
            </a:r>
            <a:r>
              <a:rPr lang="tr-TR" sz="1800" dirty="0"/>
              <a:t> </a:t>
            </a:r>
            <a:r>
              <a:rPr lang="tr-TR" sz="1800" dirty="0" err="1"/>
              <a:t>Lightning</a:t>
            </a:r>
            <a:r>
              <a:rPr lang="tr-TR" sz="1800" dirty="0"/>
              <a:t> Network.</a:t>
            </a:r>
            <a:endParaRPr lang="tr-TR" sz="1800" dirty="0">
              <a:latin typeface="+mn-lt"/>
            </a:endParaRPr>
          </a:p>
          <a:p>
            <a:pPr lvl="0"/>
            <a:endParaRPr lang="tr-TR" sz="1600" dirty="0"/>
          </a:p>
          <a:p>
            <a:pPr lvl="0"/>
            <a:endParaRPr lang="tr-TR" sz="1600" dirty="0"/>
          </a:p>
          <a:p>
            <a:pPr marL="0" indent="0">
              <a:spcBef>
                <a:spcPts val="200"/>
              </a:spcBef>
              <a:spcAft>
                <a:spcPts val="0"/>
              </a:spcAft>
            </a:pPr>
            <a:endParaRPr lang="tr-TR" sz="1800" dirty="0">
              <a:latin typeface="+mn-lt"/>
            </a:endParaRPr>
          </a:p>
        </p:txBody>
      </p:sp>
    </p:spTree>
    <p:extLst>
      <p:ext uri="{BB962C8B-B14F-4D97-AF65-F5344CB8AC3E}">
        <p14:creationId xmlns:p14="http://schemas.microsoft.com/office/powerpoint/2010/main" val="2970733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22&quot;&gt;&lt;property id=&quot;20148&quot; value=&quot;5&quot;/&gt;&lt;property id=&quot;20300&quot; value=&quot;Slide 1&quot;/&gt;&lt;property id=&quot;20307&quot; value=&quot;333&quot;/&gt;&lt;/object&gt;&lt;object type=&quot;3&quot; unique_id=&quot;10023&quot;&gt;&lt;property id=&quot;20148&quot; value=&quot;5&quot;/&gt;&lt;property id=&quot;20300&quot; value=&quot;Slide 9&quot;/&gt;&lt;property id=&quot;20307&quot; value=&quot;334&quot;/&gt;&lt;/object&gt;&lt;object type=&quot;3&quot; unique_id=&quot;10390&quot;&gt;&lt;property id=&quot;20148&quot; value=&quot;5&quot;/&gt;&lt;property id=&quot;20300&quot; value=&quot;Slide 10&quot;/&gt;&lt;property id=&quot;20307&quot; value=&quot;355&quot;/&gt;&lt;/object&gt;&lt;object type=&quot;3&quot; unique_id=&quot;10391&quot;&gt;&lt;property id=&quot;20148&quot; value=&quot;5&quot;/&gt;&lt;property id=&quot;20300&quot; value=&quot;Slide 11&quot;/&gt;&lt;property id=&quot;20307&quot; value=&quot;356&quot;/&gt;&lt;/object&gt;&lt;object type=&quot;3&quot; unique_id=&quot;10392&quot;&gt;&lt;property id=&quot;20148&quot; value=&quot;5&quot;/&gt;&lt;property id=&quot;20300&quot; value=&quot;Slide 12&quot;/&gt;&lt;property id=&quot;20307&quot; value=&quot;357&quot;/&gt;&lt;/object&gt;&lt;object type=&quot;3&quot; unique_id=&quot;10393&quot;&gt;&lt;property id=&quot;20148&quot; value=&quot;5&quot;/&gt;&lt;property id=&quot;20300&quot; value=&quot;Slide 14&quot;/&gt;&lt;property id=&quot;20307&quot; value=&quot;358&quot;/&gt;&lt;/object&gt;&lt;object type=&quot;3&quot; unique_id=&quot;10394&quot;&gt;&lt;property id=&quot;20148&quot; value=&quot;5&quot;/&gt;&lt;property id=&quot;20300&quot; value=&quot;Slide 16&quot;/&gt;&lt;property id=&quot;20307&quot; value=&quot;359&quot;/&gt;&lt;/object&gt;&lt;object type=&quot;3&quot; unique_id=&quot;10395&quot;&gt;&lt;property id=&quot;20148&quot; value=&quot;5&quot;/&gt;&lt;property id=&quot;20300&quot; value=&quot;Slide 17&quot;/&gt;&lt;property id=&quot;20307&quot; value=&quot;360&quot;/&gt;&lt;/object&gt;&lt;object type=&quot;3&quot; unique_id=&quot;10396&quot;&gt;&lt;property id=&quot;20148&quot; value=&quot;5&quot;/&gt;&lt;property id=&quot;20300&quot; value=&quot;Slide 18&quot;/&gt;&lt;property id=&quot;20307&quot; value=&quot;361&quot;/&gt;&lt;/object&gt;&lt;object type=&quot;3&quot; unique_id=&quot;10397&quot;&gt;&lt;property id=&quot;20148&quot; value=&quot;5&quot;/&gt;&lt;property id=&quot;20300&quot; value=&quot;Slide 20&quot;/&gt;&lt;property id=&quot;20307&quot; value=&quot;362&quot;/&gt;&lt;/object&gt;&lt;object type=&quot;3&quot; unique_id=&quot;10398&quot;&gt;&lt;property id=&quot;20148&quot; value=&quot;5&quot;/&gt;&lt;property id=&quot;20300&quot; value=&quot;Slide 21&quot;/&gt;&lt;property id=&quot;20307&quot; value=&quot;363&quot;/&gt;&lt;/object&gt;&lt;object type=&quot;3&quot; unique_id=&quot;10400&quot;&gt;&lt;property id=&quot;20148&quot; value=&quot;5&quot;/&gt;&lt;property id=&quot;20300&quot; value=&quot;Slide 22&quot;/&gt;&lt;property id=&quot;20307&quot; value=&quot;365&quot;/&gt;&lt;/object&gt;&lt;object type=&quot;3&quot; unique_id=&quot;10401&quot;&gt;&lt;property id=&quot;20148&quot; value=&quot;5&quot;/&gt;&lt;property id=&quot;20300&quot; value=&quot;Slide 25&quot;/&gt;&lt;property id=&quot;20307&quot; value=&quot;366&quot;/&gt;&lt;/object&gt;&lt;object type=&quot;3&quot; unique_id=&quot;10402&quot;&gt;&lt;property id=&quot;20148&quot; value=&quot;5&quot;/&gt;&lt;property id=&quot;20300&quot; value=&quot;Slide 27&quot;/&gt;&lt;property id=&quot;20307&quot; value=&quot;367&quot;/&gt;&lt;/object&gt;&lt;object type=&quot;3&quot; unique_id=&quot;10403&quot;&gt;&lt;property id=&quot;20148&quot; value=&quot;5&quot;/&gt;&lt;property id=&quot;20300&quot; value=&quot;Slide 29&quot;/&gt;&lt;property id=&quot;20307&quot; value=&quot;368&quot;/&gt;&lt;/object&gt;&lt;object type=&quot;3&quot; unique_id=&quot;10404&quot;&gt;&lt;property id=&quot;20148&quot; value=&quot;5&quot;/&gt;&lt;property id=&quot;20300&quot; value=&quot;Slide 34&quot;/&gt;&lt;property id=&quot;20307&quot; value=&quot;369&quot;/&gt;&lt;/object&gt;&lt;object type=&quot;3&quot; unique_id=&quot;10405&quot;&gt;&lt;property id=&quot;20148&quot; value=&quot;5&quot;/&gt;&lt;property id=&quot;20300&quot; value=&quot;Slide 36&quot;/&gt;&lt;property id=&quot;20307&quot; value=&quot;370&quot;/&gt;&lt;/object&gt;&lt;object type=&quot;3&quot; unique_id=&quot;10472&quot;&gt;&lt;property id=&quot;20148&quot; value=&quot;5&quot;/&gt;&lt;property id=&quot;20300&quot; value=&quot;Slide 2&quot;/&gt;&lt;property id=&quot;20307&quot; value=&quot;371&quot;/&gt;&lt;/object&gt;&lt;object type=&quot;3&quot; unique_id=&quot;10473&quot;&gt;&lt;property id=&quot;20148&quot; value=&quot;5&quot;/&gt;&lt;property id=&quot;20300&quot; value=&quot;Slide 8&quot;/&gt;&lt;property id=&quot;20307&quot; value=&quot;372&quot;/&gt;&lt;/object&gt;&lt;object type=&quot;3&quot; unique_id=&quot;10522&quot;&gt;&lt;property id=&quot;20148&quot; value=&quot;5&quot;/&gt;&lt;property id=&quot;20300&quot; value=&quot;Slide 3&quot;/&gt;&lt;property id=&quot;20307&quot; value=&quot;373&quot;/&gt;&lt;/object&gt;&lt;object type=&quot;3&quot; unique_id=&quot;10523&quot;&gt;&lt;property id=&quot;20148&quot; value=&quot;5&quot;/&gt;&lt;property id=&quot;20300&quot; value=&quot;Slide 13&quot;/&gt;&lt;property id=&quot;20307&quot; value=&quot;374&quot;/&gt;&lt;/object&gt;&lt;object type=&quot;3&quot; unique_id=&quot;10628&quot;&gt;&lt;property id=&quot;20148&quot; value=&quot;5&quot;/&gt;&lt;property id=&quot;20300&quot; value=&quot;Slide 15&quot;/&gt;&lt;property id=&quot;20307&quot; value=&quot;375&quot;/&gt;&lt;/object&gt;&lt;object type=&quot;3&quot; unique_id=&quot;10818&quot;&gt;&lt;property id=&quot;20148&quot; value=&quot;5&quot;/&gt;&lt;property id=&quot;20300&quot; value=&quot;Slide 19&quot;/&gt;&lt;property id=&quot;20307&quot; value=&quot;376&quot;/&gt;&lt;/object&gt;&lt;object type=&quot;3&quot; unique_id=&quot;11015&quot;&gt;&lt;property id=&quot;20148&quot; value=&quot;5&quot;/&gt;&lt;property id=&quot;20300&quot; value=&quot;Slide 23&quot;/&gt;&lt;property id=&quot;20307&quot; value=&quot;377&quot;/&gt;&lt;/object&gt;&lt;object type=&quot;3&quot; unique_id=&quot;11157&quot;&gt;&lt;property id=&quot;20148&quot; value=&quot;5&quot;/&gt;&lt;property id=&quot;20300&quot; value=&quot;Slide 24&quot;/&gt;&lt;property id=&quot;20307&quot; value=&quot;378&quot;/&gt;&lt;/object&gt;&lt;object type=&quot;3&quot; unique_id=&quot;11579&quot;&gt;&lt;property id=&quot;20148&quot; value=&quot;5&quot;/&gt;&lt;property id=&quot;20300&quot; value=&quot;Slide 4&quot;/&gt;&lt;property id=&quot;20307&quot; value=&quot;379&quot;/&gt;&lt;/object&gt;&lt;object type=&quot;3&quot; unique_id=&quot;11580&quot;&gt;&lt;property id=&quot;20148&quot; value=&quot;5&quot;/&gt;&lt;property id=&quot;20300&quot; value=&quot;Slide 5&quot;/&gt;&lt;property id=&quot;20307&quot; value=&quot;380&quot;/&gt;&lt;/object&gt;&lt;object type=&quot;3&quot; unique_id=&quot;11581&quot;&gt;&lt;property id=&quot;20148&quot; value=&quot;5&quot;/&gt;&lt;property id=&quot;20300&quot; value=&quot;Slide 26&quot;/&gt;&lt;property id=&quot;20307&quot; value=&quot;381&quot;/&gt;&lt;/object&gt;&lt;object type=&quot;3&quot; unique_id=&quot;11861&quot;&gt;&lt;property id=&quot;20148&quot; value=&quot;5&quot;/&gt;&lt;property id=&quot;20300&quot; value=&quot;Slide 30&quot;/&gt;&lt;property id=&quot;20307&quot; value=&quot;382&quot;/&gt;&lt;/object&gt;&lt;object type=&quot;3&quot; unique_id=&quot;11862&quot;&gt;&lt;property id=&quot;20148&quot; value=&quot;5&quot;/&gt;&lt;property id=&quot;20300&quot; value=&quot;Slide 32&quot;/&gt;&lt;property id=&quot;20307&quot; value=&quot;383&quot;/&gt;&lt;/object&gt;&lt;object type=&quot;3&quot; unique_id=&quot;11863&quot;&gt;&lt;property id=&quot;20148&quot; value=&quot;5&quot;/&gt;&lt;property id=&quot;20300&quot; value=&quot;Slide 31&quot;/&gt;&lt;property id=&quot;20307&quot; value=&quot;385&quot;/&gt;&lt;/object&gt;&lt;object type=&quot;3&quot; unique_id=&quot;11864&quot;&gt;&lt;property id=&quot;20148&quot; value=&quot;5&quot;/&gt;&lt;property id=&quot;20300&quot; value=&quot;Slide 33&quot;/&gt;&lt;property id=&quot;20307&quot; value=&quot;384&quot;/&gt;&lt;/object&gt;&lt;object type=&quot;3&quot; unique_id=&quot;12005&quot;&gt;&lt;property id=&quot;20148&quot; value=&quot;5&quot;/&gt;&lt;property id=&quot;20300&quot; value=&quot;Slide 6&quot;/&gt;&lt;property id=&quot;20307&quot; value=&quot;386&quot;/&gt;&lt;/object&gt;&lt;object type=&quot;3&quot; unique_id=&quot;12427&quot;&gt;&lt;property id=&quot;20148&quot; value=&quot;5&quot;/&gt;&lt;property id=&quot;20300&quot; value=&quot;Slide 35&quot;/&gt;&lt;property id=&quot;20307&quot; value=&quot;388&quot;/&gt;&lt;/object&gt;&lt;object type=&quot;3&quot; unique_id=&quot;12644&quot;&gt;&lt;property id=&quot;20148&quot; value=&quot;5&quot;/&gt;&lt;property id=&quot;20300&quot; value=&quot;Slide 28&quot;/&gt;&lt;property id=&quot;20307&quot; value=&quot;389&quot;/&gt;&lt;/object&gt;&lt;object type=&quot;3&quot; unique_id=&quot;12645&quot;&gt;&lt;property id=&quot;20148&quot; value=&quot;5&quot;/&gt;&lt;property id=&quot;20300&quot; value=&quot;Slide 7&quot;/&gt;&lt;property id=&quot;20307&quot; value=&quot;390&quot;/&gt;&lt;/object&gt;&lt;/object&gt;&lt;/object&gt;&lt;/database&gt;"/>
  <p:tag name="SECTOMILLISECCONVERTED" val="1"/>
</p:tagLst>
</file>

<file path=ppt/theme/theme1.xml><?xml version="1.0" encoding="utf-8"?>
<a:theme xmlns:a="http://schemas.openxmlformats.org/drawingml/2006/main" name="2.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 [Salt Okunur]" id="{55B9080B-C28C-40E5-A246-D16638EC5EC3}" vid="{EC97E399-945E-4DA3-BBFC-112E8809D464}"/>
    </a:ext>
  </a:extLst>
</a:theme>
</file>

<file path=ppt/theme/theme2.xml><?xml version="1.0" encoding="utf-8"?>
<a:theme xmlns:a="http://schemas.openxmlformats.org/drawingml/2006/main" name="3.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 [Salt Okunur]" id="{55B9080B-C28C-40E5-A246-D16638EC5EC3}" vid="{9B580E5A-FF67-42DB-806E-5F404FFC3810}"/>
    </a:ext>
  </a:extLst>
</a:theme>
</file>

<file path=ppt/theme/theme3.xml><?xml version="1.0" encoding="utf-8"?>
<a:theme xmlns:a="http://schemas.openxmlformats.org/drawingml/2006/main" name="4.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 [Salt Okunur]" id="{55B9080B-C28C-40E5-A246-D16638EC5EC3}" vid="{08BCCA59-096C-4D6A-AA6C-07CAB897FC6E}"/>
    </a:ext>
  </a:extLst>
</a:theme>
</file>

<file path=ppt/theme/theme4.xml><?xml version="1.0" encoding="utf-8"?>
<a:theme xmlns:a="http://schemas.openxmlformats.org/drawingml/2006/main" name="5.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 [Salt Okunur]" id="{55B9080B-C28C-40E5-A246-D16638EC5EC3}" vid="{ED85EDE0-299D-4F65-99AE-26B0E6C74032}"/>
    </a:ext>
  </a:ext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BBM419_Final_Presentation_Template</Template>
  <TotalTime>1062</TotalTime>
  <Words>749</Words>
  <Application>Microsoft Office PowerPoint</Application>
  <PresentationFormat>Ekran Gösterisi (4:3)</PresentationFormat>
  <Paragraphs>94</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4</vt:i4>
      </vt:variant>
      <vt:variant>
        <vt:lpstr>Slayt Başlıkları</vt:lpstr>
      </vt:variant>
      <vt:variant>
        <vt:i4>18</vt:i4>
      </vt:variant>
    </vt:vector>
  </HeadingPairs>
  <TitlesOfParts>
    <vt:vector size="28" baseType="lpstr">
      <vt:lpstr>Arial</vt:lpstr>
      <vt:lpstr>Calibri</vt:lpstr>
      <vt:lpstr>Calibri Light</vt:lpstr>
      <vt:lpstr>Helvetica</vt:lpstr>
      <vt:lpstr>Interstate</vt:lpstr>
      <vt:lpstr>Times New Roman</vt:lpstr>
      <vt:lpstr>2. TASARIM</vt:lpstr>
      <vt:lpstr>3. TASARIM</vt:lpstr>
      <vt:lpstr>4. TASARIM</vt:lpstr>
      <vt:lpstr>5. TASARIM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Muhammed Ali KARAKURT</dc:creator>
  <cp:lastModifiedBy>Muhammed Ali KARAKURT</cp:lastModifiedBy>
  <cp:revision>13</cp:revision>
  <cp:lastPrinted>2016-07-19T08:03:15Z</cp:lastPrinted>
  <dcterms:created xsi:type="dcterms:W3CDTF">2017-12-30T07:58:23Z</dcterms:created>
  <dcterms:modified xsi:type="dcterms:W3CDTF">2018-01-03T11:05:52Z</dcterms:modified>
</cp:coreProperties>
</file>